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3" r:id="rId3"/>
    <p:sldId id="257" r:id="rId4"/>
    <p:sldId id="258"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8939" autoAdjust="0"/>
  </p:normalViewPr>
  <p:slideViewPr>
    <p:cSldViewPr snapToGrid="0">
      <p:cViewPr varScale="1">
        <p:scale>
          <a:sx n="90" d="100"/>
          <a:sy n="90" d="100"/>
        </p:scale>
        <p:origin x="13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55EFAD-88E3-4FC0-AD29-9E4BD25468D6}" type="datetimeFigureOut">
              <a:rPr lang="en-US" smtClean="0"/>
              <a:t>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CB8FF-6ABE-4CE8-B431-1AE7853D3B19}" type="slidenum">
              <a:rPr lang="en-US" smtClean="0"/>
              <a:t>‹#›</a:t>
            </a:fld>
            <a:endParaRPr lang="en-US"/>
          </a:p>
        </p:txBody>
      </p:sp>
    </p:spTree>
    <p:extLst>
      <p:ext uri="{BB962C8B-B14F-4D97-AF65-F5344CB8AC3E}">
        <p14:creationId xmlns:p14="http://schemas.microsoft.com/office/powerpoint/2010/main" val="222350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to Build the Block! Thanks for being here today eager to learn about what impacts design decisions when you’re creating a new school, hospital, or housing complex.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My name is _____, and I’m an architect. I will be leading us through this game today, which demonstrates the impact that architects and the field of architecture can make on communities—even yours—through real world design principles.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Before we begin, here’s a quick overview of the game…</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DBCB8FF-6ABE-4CE8-B431-1AE7853D3B19}" type="slidenum">
              <a:rPr lang="en-US" smtClean="0"/>
              <a:t>1</a:t>
            </a:fld>
            <a:endParaRPr lang="en-US"/>
          </a:p>
        </p:txBody>
      </p:sp>
    </p:spTree>
    <p:extLst>
      <p:ext uri="{BB962C8B-B14F-4D97-AF65-F5344CB8AC3E}">
        <p14:creationId xmlns:p14="http://schemas.microsoft.com/office/powerpoint/2010/main" val="2962139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premise of the game is that there is an </a:t>
            </a:r>
            <a:r>
              <a:rPr lang="en-US" sz="1200" b="0" i="0" kern="1200" dirty="0">
                <a:solidFill>
                  <a:schemeClr val="tx1"/>
                </a:solidFill>
                <a:effectLst/>
                <a:latin typeface="+mn-lt"/>
                <a:ea typeface="+mn-ea"/>
                <a:cs typeface="+mn-cs"/>
              </a:rPr>
              <a:t>empty, overgrown lot in a fictitious town</a:t>
            </a:r>
            <a:r>
              <a:rPr lang="en-US" dirty="0"/>
              <a:t>. As a team, we must </a:t>
            </a:r>
            <a:r>
              <a:rPr lang="en-US" sz="1200" b="0" i="0" kern="1200" dirty="0">
                <a:solidFill>
                  <a:schemeClr val="tx1"/>
                </a:solidFill>
                <a:effectLst/>
                <a:latin typeface="+mn-lt"/>
                <a:ea typeface="+mn-ea"/>
                <a:cs typeface="+mn-cs"/>
              </a:rPr>
              <a:t>identify the best use of the lot and decide how to develop the site with the ultimate goal of fulfilling the needs of our community.</a:t>
            </a:r>
          </a:p>
          <a:p>
            <a:endParaRPr lang="en-US" dirty="0"/>
          </a:p>
          <a:p>
            <a:r>
              <a:rPr lang="en-US" dirty="0"/>
              <a:t>There is a sketching portion of the game, and for this you will need to have some paper and a pencil handy. You can also grab some markers, crayons, or colored pencils if you’d like to add some color to your sketch, but this is not mandatory.</a:t>
            </a:r>
          </a:p>
          <a:p>
            <a:endParaRPr lang="en-US" dirty="0"/>
          </a:p>
        </p:txBody>
      </p:sp>
      <p:sp>
        <p:nvSpPr>
          <p:cNvPr id="4" name="Slide Number Placeholder 3"/>
          <p:cNvSpPr>
            <a:spLocks noGrp="1"/>
          </p:cNvSpPr>
          <p:nvPr>
            <p:ph type="sldNum" sz="quarter" idx="5"/>
          </p:nvPr>
        </p:nvSpPr>
        <p:spPr/>
        <p:txBody>
          <a:bodyPr/>
          <a:lstStyle/>
          <a:p>
            <a:fld id="{CDBCB8FF-6ABE-4CE8-B431-1AE7853D3B19}" type="slidenum">
              <a:rPr lang="en-US" smtClean="0"/>
              <a:t>2</a:t>
            </a:fld>
            <a:endParaRPr lang="en-US"/>
          </a:p>
        </p:txBody>
      </p:sp>
    </p:spTree>
    <p:extLst>
      <p:ext uri="{BB962C8B-B14F-4D97-AF65-F5344CB8AC3E}">
        <p14:creationId xmlns:p14="http://schemas.microsoft.com/office/powerpoint/2010/main" val="4119943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of you will be assigned a role in the game. Each role has three characteristics. It’s your job to remember your role and characteristics – so I recommend that you write them down. It’s up to you to advocate for your role’s opinions and priorities throughout the game. There is a lot of discussion in this game. Don’t be shy! Use your voice.</a:t>
            </a:r>
          </a:p>
          <a:p>
            <a:endParaRPr lang="en-US" dirty="0"/>
          </a:p>
          <a:p>
            <a:r>
              <a:rPr lang="en-US" dirty="0"/>
              <a:t>When it comes to making decisions, the person playing the Client has final say and can make any selection he or she wants, regardless of the group’s discussion. It’s your job to persuade the Client to make the decision YOU want!</a:t>
            </a:r>
          </a:p>
        </p:txBody>
      </p:sp>
      <p:sp>
        <p:nvSpPr>
          <p:cNvPr id="4" name="Slide Number Placeholder 3"/>
          <p:cNvSpPr>
            <a:spLocks noGrp="1"/>
          </p:cNvSpPr>
          <p:nvPr>
            <p:ph type="sldNum" sz="quarter" idx="5"/>
          </p:nvPr>
        </p:nvSpPr>
        <p:spPr/>
        <p:txBody>
          <a:bodyPr/>
          <a:lstStyle/>
          <a:p>
            <a:fld id="{CDBCB8FF-6ABE-4CE8-B431-1AE7853D3B19}" type="slidenum">
              <a:rPr lang="en-US" smtClean="0"/>
              <a:t>3</a:t>
            </a:fld>
            <a:endParaRPr lang="en-US"/>
          </a:p>
        </p:txBody>
      </p:sp>
    </p:spTree>
    <p:extLst>
      <p:ext uri="{BB962C8B-B14F-4D97-AF65-F5344CB8AC3E}">
        <p14:creationId xmlns:p14="http://schemas.microsoft.com/office/powerpoint/2010/main" val="1580929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everyone has their roles, we get to create the community in which our lot is located. We can be as creative and detailed as we want! </a:t>
            </a:r>
          </a:p>
          <a:p>
            <a:endParaRPr lang="en-US" dirty="0"/>
          </a:p>
          <a:p>
            <a:r>
              <a:rPr lang="en-US" dirty="0"/>
              <a:t>Then, we will see a couple images of our lot, where we will build our project. </a:t>
            </a:r>
          </a:p>
          <a:p>
            <a:endParaRPr lang="en-US" dirty="0"/>
          </a:p>
          <a:p>
            <a:r>
              <a:rPr lang="en-US" dirty="0"/>
              <a:t>At this point, we will also see our community’s needs. We’ll be measuring six factors – housing, health, education, safety, parks &amp; rec, and commercial – and our goal is to fulfill as many community needs with our building as possible.</a:t>
            </a:r>
          </a:p>
          <a:p>
            <a:endParaRPr lang="en-US" dirty="0"/>
          </a:p>
        </p:txBody>
      </p:sp>
      <p:sp>
        <p:nvSpPr>
          <p:cNvPr id="4" name="Slide Number Placeholder 3"/>
          <p:cNvSpPr>
            <a:spLocks noGrp="1"/>
          </p:cNvSpPr>
          <p:nvPr>
            <p:ph type="sldNum" sz="quarter" idx="5"/>
          </p:nvPr>
        </p:nvSpPr>
        <p:spPr/>
        <p:txBody>
          <a:bodyPr/>
          <a:lstStyle/>
          <a:p>
            <a:fld id="{CDBCB8FF-6ABE-4CE8-B431-1AE7853D3B19}" type="slidenum">
              <a:rPr lang="en-US" smtClean="0"/>
              <a:t>4</a:t>
            </a:fld>
            <a:endParaRPr lang="en-US"/>
          </a:p>
        </p:txBody>
      </p:sp>
    </p:spTree>
    <p:extLst>
      <p:ext uri="{BB962C8B-B14F-4D97-AF65-F5344CB8AC3E}">
        <p14:creationId xmlns:p14="http://schemas.microsoft.com/office/powerpoint/2010/main" val="102680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we’ve discussed our community’s needs, each of you get to vote for YOUR priorities. Remember, you’re each playing a role! You get to vote for your individual priorities, regardless of the community’s needs.</a:t>
            </a:r>
          </a:p>
          <a:p>
            <a:endParaRPr lang="en-US" dirty="0"/>
          </a:p>
          <a:p>
            <a:r>
              <a:rPr lang="en-US" dirty="0"/>
              <a:t>Each person will have a turn to vote. We’ll keep an eye on the top red bar to make sure you’re voting when your name appears!</a:t>
            </a:r>
          </a:p>
          <a:p>
            <a:endParaRPr lang="en-US" dirty="0"/>
          </a:p>
          <a:p>
            <a:r>
              <a:rPr lang="en-US" dirty="0"/>
              <a:t>After everyone has voted, we’ll see a tally of the results.</a:t>
            </a:r>
          </a:p>
        </p:txBody>
      </p:sp>
      <p:sp>
        <p:nvSpPr>
          <p:cNvPr id="4" name="Slide Number Placeholder 3"/>
          <p:cNvSpPr>
            <a:spLocks noGrp="1"/>
          </p:cNvSpPr>
          <p:nvPr>
            <p:ph type="sldNum" sz="quarter" idx="5"/>
          </p:nvPr>
        </p:nvSpPr>
        <p:spPr/>
        <p:txBody>
          <a:bodyPr/>
          <a:lstStyle/>
          <a:p>
            <a:fld id="{CDBCB8FF-6ABE-4CE8-B431-1AE7853D3B19}" type="slidenum">
              <a:rPr lang="en-US" smtClean="0"/>
              <a:t>5</a:t>
            </a:fld>
            <a:endParaRPr lang="en-US"/>
          </a:p>
        </p:txBody>
      </p:sp>
    </p:spTree>
    <p:extLst>
      <p:ext uri="{BB962C8B-B14F-4D97-AF65-F5344CB8AC3E}">
        <p14:creationId xmlns:p14="http://schemas.microsoft.com/office/powerpoint/2010/main" val="395377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finally get to decide what to build! We can choose from three options: a school, hospital, or affordable housing. </a:t>
            </a:r>
          </a:p>
          <a:p>
            <a:endParaRPr lang="en-US" dirty="0"/>
          </a:p>
          <a:p>
            <a:r>
              <a:rPr lang="en-US" dirty="0"/>
              <a:t>This is your last chance to convince the Client to choose what YOU want to build, so use your voice. Then, the Client will make the final decision.</a:t>
            </a:r>
          </a:p>
          <a:p>
            <a:endParaRPr lang="en-US" dirty="0"/>
          </a:p>
          <a:p>
            <a:r>
              <a:rPr lang="en-US" dirty="0"/>
              <a:t>Once we make our selection, we’ll also be able to add a few enhancements to our project.</a:t>
            </a:r>
          </a:p>
        </p:txBody>
      </p:sp>
      <p:sp>
        <p:nvSpPr>
          <p:cNvPr id="4" name="Slide Number Placeholder 3"/>
          <p:cNvSpPr>
            <a:spLocks noGrp="1"/>
          </p:cNvSpPr>
          <p:nvPr>
            <p:ph type="sldNum" sz="quarter" idx="5"/>
          </p:nvPr>
        </p:nvSpPr>
        <p:spPr/>
        <p:txBody>
          <a:bodyPr/>
          <a:lstStyle/>
          <a:p>
            <a:fld id="{CDBCB8FF-6ABE-4CE8-B431-1AE7853D3B19}" type="slidenum">
              <a:rPr lang="en-US" smtClean="0"/>
              <a:t>6</a:t>
            </a:fld>
            <a:endParaRPr lang="en-US"/>
          </a:p>
        </p:txBody>
      </p:sp>
    </p:spTree>
    <p:extLst>
      <p:ext uri="{BB962C8B-B14F-4D97-AF65-F5344CB8AC3E}">
        <p14:creationId xmlns:p14="http://schemas.microsoft.com/office/powerpoint/2010/main" val="1181178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all our decisions have been made, we each get to sketch our building! As I mentioned earlier, each of you should have some paper and pencil handy for this part of the game.</a:t>
            </a:r>
          </a:p>
          <a:p>
            <a:endParaRPr lang="en-US" dirty="0"/>
          </a:p>
          <a:p>
            <a:r>
              <a:rPr lang="en-US" dirty="0"/>
              <a:t>We’ll all take some time to sketch independently and then present our sketches to each other. Don’t worry – it doesn’t have to be perfect! </a:t>
            </a:r>
          </a:p>
        </p:txBody>
      </p:sp>
      <p:sp>
        <p:nvSpPr>
          <p:cNvPr id="4" name="Slide Number Placeholder 3"/>
          <p:cNvSpPr>
            <a:spLocks noGrp="1"/>
          </p:cNvSpPr>
          <p:nvPr>
            <p:ph type="sldNum" sz="quarter" idx="5"/>
          </p:nvPr>
        </p:nvSpPr>
        <p:spPr/>
        <p:txBody>
          <a:bodyPr/>
          <a:lstStyle/>
          <a:p>
            <a:fld id="{CDBCB8FF-6ABE-4CE8-B431-1AE7853D3B19}" type="slidenum">
              <a:rPr lang="en-US" smtClean="0"/>
              <a:t>7</a:t>
            </a:fld>
            <a:endParaRPr lang="en-US"/>
          </a:p>
        </p:txBody>
      </p:sp>
    </p:spTree>
    <p:extLst>
      <p:ext uri="{BB962C8B-B14F-4D97-AF65-F5344CB8AC3E}">
        <p14:creationId xmlns:p14="http://schemas.microsoft.com/office/powerpoint/2010/main" val="4120217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everyone in the group gets to vote on the final outcome of the project. Did you like your selections? Are you happy with the sketches? Why or why not? I’ll record your answers in the game. </a:t>
            </a:r>
          </a:p>
          <a:p>
            <a:endParaRPr lang="en-US" dirty="0"/>
          </a:p>
          <a:p>
            <a:r>
              <a:rPr lang="en-US" dirty="0"/>
              <a:t>Then, we can talk about our decisions and determine if we improved the needs of our community.</a:t>
            </a:r>
          </a:p>
          <a:p>
            <a:endParaRPr lang="en-US" dirty="0"/>
          </a:p>
          <a:p>
            <a:r>
              <a:rPr lang="en-US" dirty="0"/>
              <a:t>Any questions?</a:t>
            </a:r>
          </a:p>
        </p:txBody>
      </p:sp>
      <p:sp>
        <p:nvSpPr>
          <p:cNvPr id="4" name="Slide Number Placeholder 3"/>
          <p:cNvSpPr>
            <a:spLocks noGrp="1"/>
          </p:cNvSpPr>
          <p:nvPr>
            <p:ph type="sldNum" sz="quarter" idx="5"/>
          </p:nvPr>
        </p:nvSpPr>
        <p:spPr/>
        <p:txBody>
          <a:bodyPr/>
          <a:lstStyle/>
          <a:p>
            <a:fld id="{CDBCB8FF-6ABE-4CE8-B431-1AE7853D3B19}" type="slidenum">
              <a:rPr lang="en-US" smtClean="0"/>
              <a:t>8</a:t>
            </a:fld>
            <a:endParaRPr lang="en-US"/>
          </a:p>
        </p:txBody>
      </p:sp>
    </p:spTree>
    <p:extLst>
      <p:ext uri="{BB962C8B-B14F-4D97-AF65-F5344CB8AC3E}">
        <p14:creationId xmlns:p14="http://schemas.microsoft.com/office/powerpoint/2010/main" val="2372645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88F3E-3985-4AE2-81C2-3EB06977D7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B256A7-B696-4225-9F85-DB47452D0C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ADFA06-7355-4B61-8A11-96A8BC7C47D5}"/>
              </a:ext>
            </a:extLst>
          </p:cNvPr>
          <p:cNvSpPr>
            <a:spLocks noGrp="1"/>
          </p:cNvSpPr>
          <p:nvPr>
            <p:ph type="dt" sz="half" idx="10"/>
          </p:nvPr>
        </p:nvSpPr>
        <p:spPr/>
        <p:txBody>
          <a:bodyPr/>
          <a:lstStyle/>
          <a:p>
            <a:fld id="{6A39189C-664A-4702-96E2-04EC543ECFCF}" type="datetimeFigureOut">
              <a:rPr lang="en-US" smtClean="0"/>
              <a:t>12/9/2020</a:t>
            </a:fld>
            <a:endParaRPr lang="en-US"/>
          </a:p>
        </p:txBody>
      </p:sp>
      <p:sp>
        <p:nvSpPr>
          <p:cNvPr id="5" name="Footer Placeholder 4">
            <a:extLst>
              <a:ext uri="{FF2B5EF4-FFF2-40B4-BE49-F238E27FC236}">
                <a16:creationId xmlns:a16="http://schemas.microsoft.com/office/drawing/2014/main" id="{9B4A0DF1-9119-490A-B64B-63858230D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C8AC2E-87AD-4555-BCDD-E86041416733}"/>
              </a:ext>
            </a:extLst>
          </p:cNvPr>
          <p:cNvSpPr>
            <a:spLocks noGrp="1"/>
          </p:cNvSpPr>
          <p:nvPr>
            <p:ph type="sldNum" sz="quarter" idx="12"/>
          </p:nvPr>
        </p:nvSpPr>
        <p:spPr/>
        <p:txBody>
          <a:bodyPr/>
          <a:lstStyle/>
          <a:p>
            <a:fld id="{A74EA1D2-BA00-458C-953D-E56219E3920E}" type="slidenum">
              <a:rPr lang="en-US" smtClean="0"/>
              <a:t>‹#›</a:t>
            </a:fld>
            <a:endParaRPr lang="en-US"/>
          </a:p>
        </p:txBody>
      </p:sp>
    </p:spTree>
    <p:extLst>
      <p:ext uri="{BB962C8B-B14F-4D97-AF65-F5344CB8AC3E}">
        <p14:creationId xmlns:p14="http://schemas.microsoft.com/office/powerpoint/2010/main" val="238000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05DC2-BC40-4B7E-8082-4DA4D65FAE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668089-F833-49B9-9AC1-DADB7B3C14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E4BA70-8A29-4A74-B932-54084336B839}"/>
              </a:ext>
            </a:extLst>
          </p:cNvPr>
          <p:cNvSpPr>
            <a:spLocks noGrp="1"/>
          </p:cNvSpPr>
          <p:nvPr>
            <p:ph type="dt" sz="half" idx="10"/>
          </p:nvPr>
        </p:nvSpPr>
        <p:spPr/>
        <p:txBody>
          <a:bodyPr/>
          <a:lstStyle/>
          <a:p>
            <a:fld id="{6A39189C-664A-4702-96E2-04EC543ECFCF}" type="datetimeFigureOut">
              <a:rPr lang="en-US" smtClean="0"/>
              <a:t>12/9/2020</a:t>
            </a:fld>
            <a:endParaRPr lang="en-US"/>
          </a:p>
        </p:txBody>
      </p:sp>
      <p:sp>
        <p:nvSpPr>
          <p:cNvPr id="5" name="Footer Placeholder 4">
            <a:extLst>
              <a:ext uri="{FF2B5EF4-FFF2-40B4-BE49-F238E27FC236}">
                <a16:creationId xmlns:a16="http://schemas.microsoft.com/office/drawing/2014/main" id="{74CB6669-5134-49E5-B579-0D2B27BCC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6A42C-1306-4A4F-A52F-322122784BAE}"/>
              </a:ext>
            </a:extLst>
          </p:cNvPr>
          <p:cNvSpPr>
            <a:spLocks noGrp="1"/>
          </p:cNvSpPr>
          <p:nvPr>
            <p:ph type="sldNum" sz="quarter" idx="12"/>
          </p:nvPr>
        </p:nvSpPr>
        <p:spPr/>
        <p:txBody>
          <a:bodyPr/>
          <a:lstStyle/>
          <a:p>
            <a:fld id="{A74EA1D2-BA00-458C-953D-E56219E3920E}" type="slidenum">
              <a:rPr lang="en-US" smtClean="0"/>
              <a:t>‹#›</a:t>
            </a:fld>
            <a:endParaRPr lang="en-US"/>
          </a:p>
        </p:txBody>
      </p:sp>
    </p:spTree>
    <p:extLst>
      <p:ext uri="{BB962C8B-B14F-4D97-AF65-F5344CB8AC3E}">
        <p14:creationId xmlns:p14="http://schemas.microsoft.com/office/powerpoint/2010/main" val="3241626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AD2FCC-C2A7-49BC-8197-909FE31D99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4CE658-DD99-4C1D-A0A7-4F4CF3D5BD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F55D52-F03D-456C-AB96-21620EFA20FF}"/>
              </a:ext>
            </a:extLst>
          </p:cNvPr>
          <p:cNvSpPr>
            <a:spLocks noGrp="1"/>
          </p:cNvSpPr>
          <p:nvPr>
            <p:ph type="dt" sz="half" idx="10"/>
          </p:nvPr>
        </p:nvSpPr>
        <p:spPr/>
        <p:txBody>
          <a:bodyPr/>
          <a:lstStyle/>
          <a:p>
            <a:fld id="{6A39189C-664A-4702-96E2-04EC543ECFCF}" type="datetimeFigureOut">
              <a:rPr lang="en-US" smtClean="0"/>
              <a:t>12/9/2020</a:t>
            </a:fld>
            <a:endParaRPr lang="en-US"/>
          </a:p>
        </p:txBody>
      </p:sp>
      <p:sp>
        <p:nvSpPr>
          <p:cNvPr id="5" name="Footer Placeholder 4">
            <a:extLst>
              <a:ext uri="{FF2B5EF4-FFF2-40B4-BE49-F238E27FC236}">
                <a16:creationId xmlns:a16="http://schemas.microsoft.com/office/drawing/2014/main" id="{55140F46-967B-4FBE-AFBB-954B8A5E1C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FE8C6-BD6F-40A3-BAC4-D6A23B3AD030}"/>
              </a:ext>
            </a:extLst>
          </p:cNvPr>
          <p:cNvSpPr>
            <a:spLocks noGrp="1"/>
          </p:cNvSpPr>
          <p:nvPr>
            <p:ph type="sldNum" sz="quarter" idx="12"/>
          </p:nvPr>
        </p:nvSpPr>
        <p:spPr/>
        <p:txBody>
          <a:bodyPr/>
          <a:lstStyle/>
          <a:p>
            <a:fld id="{A74EA1D2-BA00-458C-953D-E56219E3920E}" type="slidenum">
              <a:rPr lang="en-US" smtClean="0"/>
              <a:t>‹#›</a:t>
            </a:fld>
            <a:endParaRPr lang="en-US"/>
          </a:p>
        </p:txBody>
      </p:sp>
    </p:spTree>
    <p:extLst>
      <p:ext uri="{BB962C8B-B14F-4D97-AF65-F5344CB8AC3E}">
        <p14:creationId xmlns:p14="http://schemas.microsoft.com/office/powerpoint/2010/main" val="231274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9F3EF-EA01-42E4-A7E2-EEBE134801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D5BAE1-EE41-4E9B-A0EA-9EDB72DFAA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39007C-27AF-4786-AFDE-033F2F5C8121}"/>
              </a:ext>
            </a:extLst>
          </p:cNvPr>
          <p:cNvSpPr>
            <a:spLocks noGrp="1"/>
          </p:cNvSpPr>
          <p:nvPr>
            <p:ph type="dt" sz="half" idx="10"/>
          </p:nvPr>
        </p:nvSpPr>
        <p:spPr/>
        <p:txBody>
          <a:bodyPr/>
          <a:lstStyle/>
          <a:p>
            <a:fld id="{6A39189C-664A-4702-96E2-04EC543ECFCF}" type="datetimeFigureOut">
              <a:rPr lang="en-US" smtClean="0"/>
              <a:t>12/9/2020</a:t>
            </a:fld>
            <a:endParaRPr lang="en-US"/>
          </a:p>
        </p:txBody>
      </p:sp>
      <p:sp>
        <p:nvSpPr>
          <p:cNvPr id="5" name="Footer Placeholder 4">
            <a:extLst>
              <a:ext uri="{FF2B5EF4-FFF2-40B4-BE49-F238E27FC236}">
                <a16:creationId xmlns:a16="http://schemas.microsoft.com/office/drawing/2014/main" id="{9FE0A378-9B2A-4BAC-A8D6-ACF88DBA8A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CE28B-31FF-4FA0-9CF8-6CCAB95F8887}"/>
              </a:ext>
            </a:extLst>
          </p:cNvPr>
          <p:cNvSpPr>
            <a:spLocks noGrp="1"/>
          </p:cNvSpPr>
          <p:nvPr>
            <p:ph type="sldNum" sz="quarter" idx="12"/>
          </p:nvPr>
        </p:nvSpPr>
        <p:spPr/>
        <p:txBody>
          <a:bodyPr/>
          <a:lstStyle/>
          <a:p>
            <a:fld id="{A74EA1D2-BA00-458C-953D-E56219E3920E}" type="slidenum">
              <a:rPr lang="en-US" smtClean="0"/>
              <a:t>‹#›</a:t>
            </a:fld>
            <a:endParaRPr lang="en-US"/>
          </a:p>
        </p:txBody>
      </p:sp>
    </p:spTree>
    <p:extLst>
      <p:ext uri="{BB962C8B-B14F-4D97-AF65-F5344CB8AC3E}">
        <p14:creationId xmlns:p14="http://schemas.microsoft.com/office/powerpoint/2010/main" val="285559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AA41D-7DB7-4751-820D-A9E6D83042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7D79EA-78F3-4582-8B20-B8862FF30C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0DE0FC-BA55-4AC6-8488-9AC8539933CB}"/>
              </a:ext>
            </a:extLst>
          </p:cNvPr>
          <p:cNvSpPr>
            <a:spLocks noGrp="1"/>
          </p:cNvSpPr>
          <p:nvPr>
            <p:ph type="dt" sz="half" idx="10"/>
          </p:nvPr>
        </p:nvSpPr>
        <p:spPr/>
        <p:txBody>
          <a:bodyPr/>
          <a:lstStyle/>
          <a:p>
            <a:fld id="{6A39189C-664A-4702-96E2-04EC543ECFCF}" type="datetimeFigureOut">
              <a:rPr lang="en-US" smtClean="0"/>
              <a:t>12/9/2020</a:t>
            </a:fld>
            <a:endParaRPr lang="en-US"/>
          </a:p>
        </p:txBody>
      </p:sp>
      <p:sp>
        <p:nvSpPr>
          <p:cNvPr id="5" name="Footer Placeholder 4">
            <a:extLst>
              <a:ext uri="{FF2B5EF4-FFF2-40B4-BE49-F238E27FC236}">
                <a16:creationId xmlns:a16="http://schemas.microsoft.com/office/drawing/2014/main" id="{E1295142-3495-462E-BDD6-EB19A4705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909C29-2E41-4268-AF59-0A9AE55781C8}"/>
              </a:ext>
            </a:extLst>
          </p:cNvPr>
          <p:cNvSpPr>
            <a:spLocks noGrp="1"/>
          </p:cNvSpPr>
          <p:nvPr>
            <p:ph type="sldNum" sz="quarter" idx="12"/>
          </p:nvPr>
        </p:nvSpPr>
        <p:spPr/>
        <p:txBody>
          <a:bodyPr/>
          <a:lstStyle/>
          <a:p>
            <a:fld id="{A74EA1D2-BA00-458C-953D-E56219E3920E}" type="slidenum">
              <a:rPr lang="en-US" smtClean="0"/>
              <a:t>‹#›</a:t>
            </a:fld>
            <a:endParaRPr lang="en-US"/>
          </a:p>
        </p:txBody>
      </p:sp>
    </p:spTree>
    <p:extLst>
      <p:ext uri="{BB962C8B-B14F-4D97-AF65-F5344CB8AC3E}">
        <p14:creationId xmlns:p14="http://schemas.microsoft.com/office/powerpoint/2010/main" val="2147015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153C6-C6F0-4BCE-838C-AFC5FB3213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058A52-5300-490E-94B4-04E9754662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AD1756-CA1B-45C7-95F9-E5C07FD00C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85D435-08CC-4141-9C47-993A407DE91F}"/>
              </a:ext>
            </a:extLst>
          </p:cNvPr>
          <p:cNvSpPr>
            <a:spLocks noGrp="1"/>
          </p:cNvSpPr>
          <p:nvPr>
            <p:ph type="dt" sz="half" idx="10"/>
          </p:nvPr>
        </p:nvSpPr>
        <p:spPr/>
        <p:txBody>
          <a:bodyPr/>
          <a:lstStyle/>
          <a:p>
            <a:fld id="{6A39189C-664A-4702-96E2-04EC543ECFCF}" type="datetimeFigureOut">
              <a:rPr lang="en-US" smtClean="0"/>
              <a:t>12/9/2020</a:t>
            </a:fld>
            <a:endParaRPr lang="en-US"/>
          </a:p>
        </p:txBody>
      </p:sp>
      <p:sp>
        <p:nvSpPr>
          <p:cNvPr id="6" name="Footer Placeholder 5">
            <a:extLst>
              <a:ext uri="{FF2B5EF4-FFF2-40B4-BE49-F238E27FC236}">
                <a16:creationId xmlns:a16="http://schemas.microsoft.com/office/drawing/2014/main" id="{04B89B05-931C-456B-B3A7-D52C3FD3F8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B9D1A3-E999-4A32-8F3C-5D6B45DBAEC7}"/>
              </a:ext>
            </a:extLst>
          </p:cNvPr>
          <p:cNvSpPr>
            <a:spLocks noGrp="1"/>
          </p:cNvSpPr>
          <p:nvPr>
            <p:ph type="sldNum" sz="quarter" idx="12"/>
          </p:nvPr>
        </p:nvSpPr>
        <p:spPr/>
        <p:txBody>
          <a:bodyPr/>
          <a:lstStyle/>
          <a:p>
            <a:fld id="{A74EA1D2-BA00-458C-953D-E56219E3920E}" type="slidenum">
              <a:rPr lang="en-US" smtClean="0"/>
              <a:t>‹#›</a:t>
            </a:fld>
            <a:endParaRPr lang="en-US"/>
          </a:p>
        </p:txBody>
      </p:sp>
    </p:spTree>
    <p:extLst>
      <p:ext uri="{BB962C8B-B14F-4D97-AF65-F5344CB8AC3E}">
        <p14:creationId xmlns:p14="http://schemas.microsoft.com/office/powerpoint/2010/main" val="1477642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2A9F0-C8D5-4B5E-8F69-CCAC7B5C96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6FC8B2-8BD6-486D-8CB9-9DA79A6428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703E58-0328-4460-A89C-F29CA4D219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CD06B8-002E-4AD3-A8B4-9F4F1FB2F7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A91558-7F62-42AC-946F-3B87EAC67A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2B3BFD-BBFC-4D75-A6B7-A4FA63D177C6}"/>
              </a:ext>
            </a:extLst>
          </p:cNvPr>
          <p:cNvSpPr>
            <a:spLocks noGrp="1"/>
          </p:cNvSpPr>
          <p:nvPr>
            <p:ph type="dt" sz="half" idx="10"/>
          </p:nvPr>
        </p:nvSpPr>
        <p:spPr/>
        <p:txBody>
          <a:bodyPr/>
          <a:lstStyle/>
          <a:p>
            <a:fld id="{6A39189C-664A-4702-96E2-04EC543ECFCF}" type="datetimeFigureOut">
              <a:rPr lang="en-US" smtClean="0"/>
              <a:t>12/9/2020</a:t>
            </a:fld>
            <a:endParaRPr lang="en-US"/>
          </a:p>
        </p:txBody>
      </p:sp>
      <p:sp>
        <p:nvSpPr>
          <p:cNvPr id="8" name="Footer Placeholder 7">
            <a:extLst>
              <a:ext uri="{FF2B5EF4-FFF2-40B4-BE49-F238E27FC236}">
                <a16:creationId xmlns:a16="http://schemas.microsoft.com/office/drawing/2014/main" id="{6C2F1113-FFE9-4FC6-A0D5-80C663122F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20D54F-5675-433D-A5CF-1B203FC5F963}"/>
              </a:ext>
            </a:extLst>
          </p:cNvPr>
          <p:cNvSpPr>
            <a:spLocks noGrp="1"/>
          </p:cNvSpPr>
          <p:nvPr>
            <p:ph type="sldNum" sz="quarter" idx="12"/>
          </p:nvPr>
        </p:nvSpPr>
        <p:spPr/>
        <p:txBody>
          <a:bodyPr/>
          <a:lstStyle/>
          <a:p>
            <a:fld id="{A74EA1D2-BA00-458C-953D-E56219E3920E}" type="slidenum">
              <a:rPr lang="en-US" smtClean="0"/>
              <a:t>‹#›</a:t>
            </a:fld>
            <a:endParaRPr lang="en-US"/>
          </a:p>
        </p:txBody>
      </p:sp>
    </p:spTree>
    <p:extLst>
      <p:ext uri="{BB962C8B-B14F-4D97-AF65-F5344CB8AC3E}">
        <p14:creationId xmlns:p14="http://schemas.microsoft.com/office/powerpoint/2010/main" val="1731005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60F16-B201-446A-B4D7-0980FE3849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50BB49-72BF-42F8-9AD0-BE2293562C3F}"/>
              </a:ext>
            </a:extLst>
          </p:cNvPr>
          <p:cNvSpPr>
            <a:spLocks noGrp="1"/>
          </p:cNvSpPr>
          <p:nvPr>
            <p:ph type="dt" sz="half" idx="10"/>
          </p:nvPr>
        </p:nvSpPr>
        <p:spPr/>
        <p:txBody>
          <a:bodyPr/>
          <a:lstStyle/>
          <a:p>
            <a:fld id="{6A39189C-664A-4702-96E2-04EC543ECFCF}" type="datetimeFigureOut">
              <a:rPr lang="en-US" smtClean="0"/>
              <a:t>12/9/2020</a:t>
            </a:fld>
            <a:endParaRPr lang="en-US"/>
          </a:p>
        </p:txBody>
      </p:sp>
      <p:sp>
        <p:nvSpPr>
          <p:cNvPr id="4" name="Footer Placeholder 3">
            <a:extLst>
              <a:ext uri="{FF2B5EF4-FFF2-40B4-BE49-F238E27FC236}">
                <a16:creationId xmlns:a16="http://schemas.microsoft.com/office/drawing/2014/main" id="{7E8EAE76-A8D3-42B2-AAF2-4FD698BA41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4A7BD6-E1E5-4738-AE21-BEA158C6803F}"/>
              </a:ext>
            </a:extLst>
          </p:cNvPr>
          <p:cNvSpPr>
            <a:spLocks noGrp="1"/>
          </p:cNvSpPr>
          <p:nvPr>
            <p:ph type="sldNum" sz="quarter" idx="12"/>
          </p:nvPr>
        </p:nvSpPr>
        <p:spPr/>
        <p:txBody>
          <a:bodyPr/>
          <a:lstStyle/>
          <a:p>
            <a:fld id="{A74EA1D2-BA00-458C-953D-E56219E3920E}" type="slidenum">
              <a:rPr lang="en-US" smtClean="0"/>
              <a:t>‹#›</a:t>
            </a:fld>
            <a:endParaRPr lang="en-US"/>
          </a:p>
        </p:txBody>
      </p:sp>
    </p:spTree>
    <p:extLst>
      <p:ext uri="{BB962C8B-B14F-4D97-AF65-F5344CB8AC3E}">
        <p14:creationId xmlns:p14="http://schemas.microsoft.com/office/powerpoint/2010/main" val="340475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CFA1D7-8BC7-4256-B8F4-914F193B4AF9}"/>
              </a:ext>
            </a:extLst>
          </p:cNvPr>
          <p:cNvSpPr>
            <a:spLocks noGrp="1"/>
          </p:cNvSpPr>
          <p:nvPr>
            <p:ph type="dt" sz="half" idx="10"/>
          </p:nvPr>
        </p:nvSpPr>
        <p:spPr/>
        <p:txBody>
          <a:bodyPr/>
          <a:lstStyle/>
          <a:p>
            <a:fld id="{6A39189C-664A-4702-96E2-04EC543ECFCF}" type="datetimeFigureOut">
              <a:rPr lang="en-US" smtClean="0"/>
              <a:t>12/9/2020</a:t>
            </a:fld>
            <a:endParaRPr lang="en-US"/>
          </a:p>
        </p:txBody>
      </p:sp>
      <p:sp>
        <p:nvSpPr>
          <p:cNvPr id="3" name="Footer Placeholder 2">
            <a:extLst>
              <a:ext uri="{FF2B5EF4-FFF2-40B4-BE49-F238E27FC236}">
                <a16:creationId xmlns:a16="http://schemas.microsoft.com/office/drawing/2014/main" id="{DF17BA4E-5AFD-4F54-B917-162A6A4347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A1C31F-B45E-4BFE-877A-ACDA45D29B1D}"/>
              </a:ext>
            </a:extLst>
          </p:cNvPr>
          <p:cNvSpPr>
            <a:spLocks noGrp="1"/>
          </p:cNvSpPr>
          <p:nvPr>
            <p:ph type="sldNum" sz="quarter" idx="12"/>
          </p:nvPr>
        </p:nvSpPr>
        <p:spPr/>
        <p:txBody>
          <a:bodyPr/>
          <a:lstStyle/>
          <a:p>
            <a:fld id="{A74EA1D2-BA00-458C-953D-E56219E3920E}" type="slidenum">
              <a:rPr lang="en-US" smtClean="0"/>
              <a:t>‹#›</a:t>
            </a:fld>
            <a:endParaRPr lang="en-US"/>
          </a:p>
        </p:txBody>
      </p:sp>
    </p:spTree>
    <p:extLst>
      <p:ext uri="{BB962C8B-B14F-4D97-AF65-F5344CB8AC3E}">
        <p14:creationId xmlns:p14="http://schemas.microsoft.com/office/powerpoint/2010/main" val="2573113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A6FE6-71A0-4815-92E8-605B67D606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6CCB43-0B9B-4938-A899-DCC8902E5F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1AFD02-040E-4073-A862-DF9B621619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E38498-BAA5-42D9-BBDC-21048D689DB4}"/>
              </a:ext>
            </a:extLst>
          </p:cNvPr>
          <p:cNvSpPr>
            <a:spLocks noGrp="1"/>
          </p:cNvSpPr>
          <p:nvPr>
            <p:ph type="dt" sz="half" idx="10"/>
          </p:nvPr>
        </p:nvSpPr>
        <p:spPr/>
        <p:txBody>
          <a:bodyPr/>
          <a:lstStyle/>
          <a:p>
            <a:fld id="{6A39189C-664A-4702-96E2-04EC543ECFCF}" type="datetimeFigureOut">
              <a:rPr lang="en-US" smtClean="0"/>
              <a:t>12/9/2020</a:t>
            </a:fld>
            <a:endParaRPr lang="en-US"/>
          </a:p>
        </p:txBody>
      </p:sp>
      <p:sp>
        <p:nvSpPr>
          <p:cNvPr id="6" name="Footer Placeholder 5">
            <a:extLst>
              <a:ext uri="{FF2B5EF4-FFF2-40B4-BE49-F238E27FC236}">
                <a16:creationId xmlns:a16="http://schemas.microsoft.com/office/drawing/2014/main" id="{11084BA8-A6C0-4D8D-AE32-1C85457A4A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989222-5DE6-439F-AF7A-F712F08A1FFE}"/>
              </a:ext>
            </a:extLst>
          </p:cNvPr>
          <p:cNvSpPr>
            <a:spLocks noGrp="1"/>
          </p:cNvSpPr>
          <p:nvPr>
            <p:ph type="sldNum" sz="quarter" idx="12"/>
          </p:nvPr>
        </p:nvSpPr>
        <p:spPr/>
        <p:txBody>
          <a:bodyPr/>
          <a:lstStyle/>
          <a:p>
            <a:fld id="{A74EA1D2-BA00-458C-953D-E56219E3920E}" type="slidenum">
              <a:rPr lang="en-US" smtClean="0"/>
              <a:t>‹#›</a:t>
            </a:fld>
            <a:endParaRPr lang="en-US"/>
          </a:p>
        </p:txBody>
      </p:sp>
    </p:spTree>
    <p:extLst>
      <p:ext uri="{BB962C8B-B14F-4D97-AF65-F5344CB8AC3E}">
        <p14:creationId xmlns:p14="http://schemas.microsoft.com/office/powerpoint/2010/main" val="220484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E3418-03EF-4D7F-B345-EC4FEA5009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57A52C-CCC6-4BA2-A632-E328115D72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F2BA11-D9C1-4F62-A431-891CAE514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29FC49-9167-45D5-863C-99498CEDF9AB}"/>
              </a:ext>
            </a:extLst>
          </p:cNvPr>
          <p:cNvSpPr>
            <a:spLocks noGrp="1"/>
          </p:cNvSpPr>
          <p:nvPr>
            <p:ph type="dt" sz="half" idx="10"/>
          </p:nvPr>
        </p:nvSpPr>
        <p:spPr/>
        <p:txBody>
          <a:bodyPr/>
          <a:lstStyle/>
          <a:p>
            <a:fld id="{6A39189C-664A-4702-96E2-04EC543ECFCF}" type="datetimeFigureOut">
              <a:rPr lang="en-US" smtClean="0"/>
              <a:t>12/9/2020</a:t>
            </a:fld>
            <a:endParaRPr lang="en-US"/>
          </a:p>
        </p:txBody>
      </p:sp>
      <p:sp>
        <p:nvSpPr>
          <p:cNvPr id="6" name="Footer Placeholder 5">
            <a:extLst>
              <a:ext uri="{FF2B5EF4-FFF2-40B4-BE49-F238E27FC236}">
                <a16:creationId xmlns:a16="http://schemas.microsoft.com/office/drawing/2014/main" id="{827D64F8-0628-463C-9FE3-1F6AE11D10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8F8743-5E1C-46BD-8A98-B12A34C6E63C}"/>
              </a:ext>
            </a:extLst>
          </p:cNvPr>
          <p:cNvSpPr>
            <a:spLocks noGrp="1"/>
          </p:cNvSpPr>
          <p:nvPr>
            <p:ph type="sldNum" sz="quarter" idx="12"/>
          </p:nvPr>
        </p:nvSpPr>
        <p:spPr/>
        <p:txBody>
          <a:bodyPr/>
          <a:lstStyle/>
          <a:p>
            <a:fld id="{A74EA1D2-BA00-458C-953D-E56219E3920E}" type="slidenum">
              <a:rPr lang="en-US" smtClean="0"/>
              <a:t>‹#›</a:t>
            </a:fld>
            <a:endParaRPr lang="en-US"/>
          </a:p>
        </p:txBody>
      </p:sp>
    </p:spTree>
    <p:extLst>
      <p:ext uri="{BB962C8B-B14F-4D97-AF65-F5344CB8AC3E}">
        <p14:creationId xmlns:p14="http://schemas.microsoft.com/office/powerpoint/2010/main" val="3394027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3E6CEB-5ED7-42A9-BB2C-0823DD6C23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8134AB-8899-4910-82AF-14AA721B71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C73986-B3F0-4F70-8410-902C2233BB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9189C-664A-4702-96E2-04EC543ECFCF}" type="datetimeFigureOut">
              <a:rPr lang="en-US" smtClean="0"/>
              <a:t>12/9/2020</a:t>
            </a:fld>
            <a:endParaRPr lang="en-US"/>
          </a:p>
        </p:txBody>
      </p:sp>
      <p:sp>
        <p:nvSpPr>
          <p:cNvPr id="5" name="Footer Placeholder 4">
            <a:extLst>
              <a:ext uri="{FF2B5EF4-FFF2-40B4-BE49-F238E27FC236}">
                <a16:creationId xmlns:a16="http://schemas.microsoft.com/office/drawing/2014/main" id="{252F77A3-45B2-43A4-B8FB-2543824760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39EFF2-DE40-4015-86DD-0408085B14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EA1D2-BA00-458C-953D-E56219E3920E}" type="slidenum">
              <a:rPr lang="en-US" smtClean="0"/>
              <a:t>‹#›</a:t>
            </a:fld>
            <a:endParaRPr lang="en-US"/>
          </a:p>
        </p:txBody>
      </p:sp>
    </p:spTree>
    <p:extLst>
      <p:ext uri="{BB962C8B-B14F-4D97-AF65-F5344CB8AC3E}">
        <p14:creationId xmlns:p14="http://schemas.microsoft.com/office/powerpoint/2010/main" val="1836632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emf"/><Relationship Id="rId5" Type="http://schemas.openxmlformats.org/officeDocument/2006/relationships/image" Target="../media/image10.emf"/><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3.em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6.emf"/><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emf"/><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35D7DD-5374-554B-884F-6B691AE2DB62}"/>
              </a:ext>
            </a:extLst>
          </p:cNvPr>
          <p:cNvSpPr/>
          <p:nvPr/>
        </p:nvSpPr>
        <p:spPr>
          <a:xfrm>
            <a:off x="-143934" y="626136"/>
            <a:ext cx="12479867" cy="6468172"/>
          </a:xfrm>
          <a:prstGeom prst="rect">
            <a:avLst/>
          </a:prstGeom>
          <a:solidFill>
            <a:srgbClr val="FA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737473-4518-8141-83F8-12B18807EBDE}"/>
              </a:ext>
            </a:extLst>
          </p:cNvPr>
          <p:cNvPicPr>
            <a:picLocks noChangeAspect="1"/>
          </p:cNvPicPr>
          <p:nvPr/>
        </p:nvPicPr>
        <p:blipFill>
          <a:blip r:embed="rId3"/>
          <a:stretch>
            <a:fillRect/>
          </a:stretch>
        </p:blipFill>
        <p:spPr>
          <a:xfrm>
            <a:off x="-745068" y="-395708"/>
            <a:ext cx="13292667" cy="7540815"/>
          </a:xfrm>
          <a:prstGeom prst="rect">
            <a:avLst/>
          </a:prstGeom>
        </p:spPr>
      </p:pic>
      <p:pic>
        <p:nvPicPr>
          <p:cNvPr id="4" name="Picture 3">
            <a:extLst>
              <a:ext uri="{FF2B5EF4-FFF2-40B4-BE49-F238E27FC236}">
                <a16:creationId xmlns:a16="http://schemas.microsoft.com/office/drawing/2014/main" id="{87590391-C3BD-4FAF-B9FC-E95D66EEEB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364" y="177363"/>
            <a:ext cx="933936" cy="270054"/>
          </a:xfrm>
          <a:prstGeom prst="rect">
            <a:avLst/>
          </a:prstGeom>
        </p:spPr>
      </p:pic>
      <p:sp>
        <p:nvSpPr>
          <p:cNvPr id="2" name="Title 1">
            <a:extLst>
              <a:ext uri="{FF2B5EF4-FFF2-40B4-BE49-F238E27FC236}">
                <a16:creationId xmlns:a16="http://schemas.microsoft.com/office/drawing/2014/main" id="{4ADD89B3-9048-49A3-B3F2-F65AFD012173}"/>
              </a:ext>
            </a:extLst>
          </p:cNvPr>
          <p:cNvSpPr>
            <a:spLocks noGrp="1"/>
          </p:cNvSpPr>
          <p:nvPr>
            <p:ph type="ctrTitle" idx="4294967295"/>
          </p:nvPr>
        </p:nvSpPr>
        <p:spPr>
          <a:xfrm>
            <a:off x="1523999" y="2882900"/>
            <a:ext cx="9144000" cy="1412875"/>
          </a:xfrm>
        </p:spPr>
        <p:txBody>
          <a:bodyPr>
            <a:normAutofit/>
          </a:bodyPr>
          <a:lstStyle/>
          <a:p>
            <a:pPr algn="ctr"/>
            <a:r>
              <a:rPr lang="en-US" sz="8000" b="1" dirty="0">
                <a:solidFill>
                  <a:schemeClr val="bg1"/>
                </a:solidFill>
                <a:latin typeface="Architype" pitchFamily="2" charset="77"/>
              </a:rPr>
              <a:t>Build the Block</a:t>
            </a:r>
          </a:p>
        </p:txBody>
      </p:sp>
    </p:spTree>
    <p:extLst>
      <p:ext uri="{BB962C8B-B14F-4D97-AF65-F5344CB8AC3E}">
        <p14:creationId xmlns:p14="http://schemas.microsoft.com/office/powerpoint/2010/main" val="30869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C9BBE8-2928-418E-A258-446C4DD9DDF2}"/>
              </a:ext>
            </a:extLst>
          </p:cNvPr>
          <p:cNvSpPr>
            <a:spLocks noGrp="1"/>
          </p:cNvSpPr>
          <p:nvPr>
            <p:ph idx="1"/>
          </p:nvPr>
        </p:nvSpPr>
        <p:spPr>
          <a:xfrm>
            <a:off x="838201" y="875144"/>
            <a:ext cx="8255000" cy="5107712"/>
          </a:xfrm>
        </p:spPr>
        <p:txBody>
          <a:bodyPr>
            <a:normAutofit/>
          </a:bodyPr>
          <a:lstStyle/>
          <a:p>
            <a:pPr marL="0" indent="0">
              <a:lnSpc>
                <a:spcPct val="150000"/>
              </a:lnSpc>
              <a:spcBef>
                <a:spcPts val="0"/>
              </a:spcBef>
              <a:buNone/>
            </a:pPr>
            <a:r>
              <a:rPr lang="en-US" sz="2400" b="1" dirty="0">
                <a:latin typeface="Architype" pitchFamily="2" charset="77"/>
              </a:rPr>
              <a:t>Scenario</a:t>
            </a:r>
          </a:p>
          <a:p>
            <a:pPr marL="0" indent="0">
              <a:lnSpc>
                <a:spcPct val="150000"/>
              </a:lnSpc>
              <a:spcBef>
                <a:spcPts val="0"/>
              </a:spcBef>
              <a:buNone/>
            </a:pPr>
            <a:r>
              <a:rPr lang="en-US" sz="2400" dirty="0">
                <a:latin typeface="Architype Light" pitchFamily="2" charset="77"/>
              </a:rPr>
              <a:t>There’s an empty lot in your community. Decide what to build on this lot—a school, hospital, or affordable housing units.</a:t>
            </a:r>
          </a:p>
          <a:p>
            <a:pPr marL="0" indent="0">
              <a:lnSpc>
                <a:spcPct val="150000"/>
              </a:lnSpc>
              <a:spcBef>
                <a:spcPts val="0"/>
              </a:spcBef>
              <a:buNone/>
            </a:pPr>
            <a:endParaRPr lang="en-US" sz="2400" dirty="0">
              <a:latin typeface="Architype Light" pitchFamily="2" charset="77"/>
            </a:endParaRPr>
          </a:p>
          <a:p>
            <a:pPr marL="0" indent="0">
              <a:lnSpc>
                <a:spcPct val="150000"/>
              </a:lnSpc>
              <a:spcBef>
                <a:spcPts val="0"/>
              </a:spcBef>
              <a:buNone/>
            </a:pPr>
            <a:r>
              <a:rPr lang="en-US" sz="2400" b="1" dirty="0">
                <a:latin typeface="Architype" pitchFamily="2" charset="77"/>
              </a:rPr>
              <a:t>Goal</a:t>
            </a:r>
          </a:p>
          <a:p>
            <a:pPr marL="0" indent="0">
              <a:lnSpc>
                <a:spcPct val="150000"/>
              </a:lnSpc>
              <a:spcBef>
                <a:spcPts val="0"/>
              </a:spcBef>
              <a:buNone/>
            </a:pPr>
            <a:r>
              <a:rPr lang="en-US" sz="2400" dirty="0">
                <a:latin typeface="Architype Light" pitchFamily="2" charset="77"/>
              </a:rPr>
              <a:t>Fulfill all the needs in your community.</a:t>
            </a:r>
          </a:p>
          <a:p>
            <a:pPr marL="0" indent="0">
              <a:lnSpc>
                <a:spcPct val="150000"/>
              </a:lnSpc>
              <a:spcBef>
                <a:spcPts val="0"/>
              </a:spcBef>
              <a:buNone/>
            </a:pPr>
            <a:endParaRPr lang="en-US" sz="2400" dirty="0">
              <a:latin typeface="Architype Light" pitchFamily="2" charset="77"/>
            </a:endParaRPr>
          </a:p>
          <a:p>
            <a:pPr marL="0" indent="0">
              <a:lnSpc>
                <a:spcPct val="150000"/>
              </a:lnSpc>
              <a:spcBef>
                <a:spcPts val="0"/>
              </a:spcBef>
              <a:buNone/>
            </a:pPr>
            <a:r>
              <a:rPr lang="en-US" sz="2400" b="1" dirty="0">
                <a:latin typeface="Architype" pitchFamily="2" charset="77"/>
              </a:rPr>
              <a:t>Materials</a:t>
            </a:r>
          </a:p>
          <a:p>
            <a:pPr marL="0" indent="0">
              <a:lnSpc>
                <a:spcPct val="150000"/>
              </a:lnSpc>
              <a:spcBef>
                <a:spcPts val="0"/>
              </a:spcBef>
              <a:buNone/>
            </a:pPr>
            <a:r>
              <a:rPr lang="en-US" sz="2400" dirty="0">
                <a:latin typeface="Architype Light" pitchFamily="2" charset="77"/>
              </a:rPr>
              <a:t>Each player needs some paper and a pencil.</a:t>
            </a:r>
          </a:p>
          <a:p>
            <a:pPr marL="0" indent="0">
              <a:lnSpc>
                <a:spcPct val="150000"/>
              </a:lnSpc>
              <a:spcBef>
                <a:spcPts val="0"/>
              </a:spcBef>
              <a:buNone/>
            </a:pPr>
            <a:endParaRPr lang="en-US" sz="2400" dirty="0">
              <a:latin typeface="Architype Light" pitchFamily="2" charset="77"/>
            </a:endParaRPr>
          </a:p>
          <a:p>
            <a:pPr marL="0" indent="0">
              <a:lnSpc>
                <a:spcPct val="150000"/>
              </a:lnSpc>
              <a:spcBef>
                <a:spcPts val="0"/>
              </a:spcBef>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F66BDAA6-32CA-4D48-8308-0B389F4EB804}"/>
              </a:ext>
            </a:extLst>
          </p:cNvPr>
          <p:cNvPicPr>
            <a:picLocks noChangeAspect="1"/>
          </p:cNvPicPr>
          <p:nvPr/>
        </p:nvPicPr>
        <p:blipFill>
          <a:blip r:embed="rId3"/>
          <a:stretch>
            <a:fillRect/>
          </a:stretch>
        </p:blipFill>
        <p:spPr>
          <a:xfrm>
            <a:off x="9554632" y="3699933"/>
            <a:ext cx="2214033" cy="2872259"/>
          </a:xfrm>
          <a:prstGeom prst="rect">
            <a:avLst/>
          </a:prstGeom>
        </p:spPr>
      </p:pic>
      <p:pic>
        <p:nvPicPr>
          <p:cNvPr id="6" name="Picture 5">
            <a:extLst>
              <a:ext uri="{FF2B5EF4-FFF2-40B4-BE49-F238E27FC236}">
                <a16:creationId xmlns:a16="http://schemas.microsoft.com/office/drawing/2014/main" id="{2840C0C0-065C-D44B-B878-0B5E5F3CDB66}"/>
              </a:ext>
            </a:extLst>
          </p:cNvPr>
          <p:cNvPicPr>
            <a:picLocks noChangeAspect="1"/>
          </p:cNvPicPr>
          <p:nvPr/>
        </p:nvPicPr>
        <p:blipFill>
          <a:blip r:embed="rId4"/>
          <a:stretch>
            <a:fillRect/>
          </a:stretch>
        </p:blipFill>
        <p:spPr>
          <a:xfrm>
            <a:off x="8168218" y="4722282"/>
            <a:ext cx="924983" cy="1494203"/>
          </a:xfrm>
          <a:prstGeom prst="rect">
            <a:avLst/>
          </a:prstGeom>
        </p:spPr>
      </p:pic>
    </p:spTree>
    <p:extLst>
      <p:ext uri="{BB962C8B-B14F-4D97-AF65-F5344CB8AC3E}">
        <p14:creationId xmlns:p14="http://schemas.microsoft.com/office/powerpoint/2010/main" val="4195155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AB6176-C621-4FA5-8B09-3EE54D87599C}"/>
              </a:ext>
            </a:extLst>
          </p:cNvPr>
          <p:cNvSpPr txBox="1"/>
          <p:nvPr/>
        </p:nvSpPr>
        <p:spPr>
          <a:xfrm>
            <a:off x="6055148" y="708963"/>
            <a:ext cx="5138525" cy="1508105"/>
          </a:xfrm>
          <a:prstGeom prst="rect">
            <a:avLst/>
          </a:prstGeom>
          <a:noFill/>
        </p:spPr>
        <p:txBody>
          <a:bodyPr wrap="square" rtlCol="0">
            <a:spAutoFit/>
          </a:bodyPr>
          <a:lstStyle/>
          <a:p>
            <a:r>
              <a:rPr lang="en-US" sz="2000" dirty="0">
                <a:latin typeface="Architype Bold" pitchFamily="2" charset="0"/>
              </a:rPr>
              <a:t>Your role</a:t>
            </a:r>
          </a:p>
          <a:p>
            <a:endParaRPr lang="en-US" dirty="0">
              <a:latin typeface="Architype Light" pitchFamily="2" charset="0"/>
            </a:endParaRPr>
          </a:p>
          <a:p>
            <a:pPr marL="285750" indent="-285750">
              <a:buFont typeface="Arial" panose="020B0604020202020204" pitchFamily="34" charset="0"/>
              <a:buChar char="•"/>
            </a:pPr>
            <a:r>
              <a:rPr lang="en-US" dirty="0">
                <a:latin typeface="Architype Light" pitchFamily="2" charset="0"/>
              </a:rPr>
              <a:t>You play this role the entire game</a:t>
            </a:r>
          </a:p>
          <a:p>
            <a:pPr marL="285750" indent="-285750">
              <a:buFont typeface="Arial" panose="020B0604020202020204" pitchFamily="34" charset="0"/>
              <a:buChar char="•"/>
            </a:pPr>
            <a:endParaRPr lang="en-US" dirty="0">
              <a:latin typeface="Architype Light" pitchFamily="2" charset="0"/>
            </a:endParaRPr>
          </a:p>
          <a:p>
            <a:pPr marL="285750" indent="-285750">
              <a:buFont typeface="Arial" panose="020B0604020202020204" pitchFamily="34" charset="0"/>
              <a:buChar char="•"/>
            </a:pPr>
            <a:r>
              <a:rPr lang="en-US" dirty="0">
                <a:latin typeface="Architype Light" pitchFamily="2" charset="0"/>
              </a:rPr>
              <a:t>Write down your role and characteristics</a:t>
            </a:r>
          </a:p>
        </p:txBody>
      </p:sp>
      <p:sp>
        <p:nvSpPr>
          <p:cNvPr id="2" name="TextBox 1">
            <a:extLst>
              <a:ext uri="{FF2B5EF4-FFF2-40B4-BE49-F238E27FC236}">
                <a16:creationId xmlns:a16="http://schemas.microsoft.com/office/drawing/2014/main" id="{C7EC3B46-8AA2-4BD4-B1A2-A5ADE81791F1}"/>
              </a:ext>
            </a:extLst>
          </p:cNvPr>
          <p:cNvSpPr txBox="1"/>
          <p:nvPr/>
        </p:nvSpPr>
        <p:spPr>
          <a:xfrm>
            <a:off x="6055148" y="3037058"/>
            <a:ext cx="5007428" cy="1231106"/>
          </a:xfrm>
          <a:prstGeom prst="rect">
            <a:avLst/>
          </a:prstGeom>
          <a:noFill/>
        </p:spPr>
        <p:txBody>
          <a:bodyPr wrap="square" rtlCol="0">
            <a:spAutoFit/>
          </a:bodyPr>
          <a:lstStyle/>
          <a:p>
            <a:r>
              <a:rPr lang="en-US" sz="2000" b="1" dirty="0">
                <a:latin typeface="Architype" pitchFamily="2" charset="77"/>
              </a:rPr>
              <a:t>The Client</a:t>
            </a:r>
          </a:p>
          <a:p>
            <a:endParaRPr lang="en-US" dirty="0">
              <a:latin typeface="Architype Light" pitchFamily="2" charset="0"/>
            </a:endParaRPr>
          </a:p>
          <a:p>
            <a:pPr marL="285750" indent="-285750">
              <a:buFont typeface="Arial" panose="020B0604020202020204" pitchFamily="34" charset="0"/>
              <a:buChar char="•"/>
            </a:pPr>
            <a:r>
              <a:rPr lang="en-US" dirty="0">
                <a:latin typeface="Architype Light" pitchFamily="2" charset="0"/>
              </a:rPr>
              <a:t>The Client makes the final decision on what to build</a:t>
            </a:r>
          </a:p>
        </p:txBody>
      </p:sp>
      <p:pic>
        <p:nvPicPr>
          <p:cNvPr id="8" name="Content Placeholder 7" descr="A screenshot of a cell phone&#10;&#10;Description automatically generated">
            <a:extLst>
              <a:ext uri="{FF2B5EF4-FFF2-40B4-BE49-F238E27FC236}">
                <a16:creationId xmlns:a16="http://schemas.microsoft.com/office/drawing/2014/main" id="{85B45E3C-0F6B-4D6E-97E1-523B415DE0C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5131" y="554767"/>
            <a:ext cx="4658886" cy="5748465"/>
          </a:xfrm>
          <a:ln>
            <a:solidFill>
              <a:schemeClr val="tx1"/>
            </a:solidFill>
          </a:ln>
        </p:spPr>
      </p:pic>
      <p:pic>
        <p:nvPicPr>
          <p:cNvPr id="3" name="Picture 2">
            <a:extLst>
              <a:ext uri="{FF2B5EF4-FFF2-40B4-BE49-F238E27FC236}">
                <a16:creationId xmlns:a16="http://schemas.microsoft.com/office/drawing/2014/main" id="{483CDD9C-FE55-B149-A052-5F622A5D64D6}"/>
              </a:ext>
            </a:extLst>
          </p:cNvPr>
          <p:cNvPicPr>
            <a:picLocks noChangeAspect="1"/>
          </p:cNvPicPr>
          <p:nvPr/>
        </p:nvPicPr>
        <p:blipFill>
          <a:blip r:embed="rId4"/>
          <a:stretch>
            <a:fillRect/>
          </a:stretch>
        </p:blipFill>
        <p:spPr>
          <a:xfrm>
            <a:off x="5772150" y="4110677"/>
            <a:ext cx="7848601" cy="3716193"/>
          </a:xfrm>
          <a:prstGeom prst="rect">
            <a:avLst/>
          </a:prstGeom>
        </p:spPr>
      </p:pic>
      <p:pic>
        <p:nvPicPr>
          <p:cNvPr id="4" name="Picture 3">
            <a:extLst>
              <a:ext uri="{FF2B5EF4-FFF2-40B4-BE49-F238E27FC236}">
                <a16:creationId xmlns:a16="http://schemas.microsoft.com/office/drawing/2014/main" id="{0DC228AD-EEFF-E346-96BD-3AE440FF9B0F}"/>
              </a:ext>
            </a:extLst>
          </p:cNvPr>
          <p:cNvPicPr>
            <a:picLocks noChangeAspect="1"/>
          </p:cNvPicPr>
          <p:nvPr/>
        </p:nvPicPr>
        <p:blipFill>
          <a:blip r:embed="rId5"/>
          <a:stretch>
            <a:fillRect/>
          </a:stretch>
        </p:blipFill>
        <p:spPr>
          <a:xfrm>
            <a:off x="10287000" y="5046644"/>
            <a:ext cx="916198" cy="1350187"/>
          </a:xfrm>
          <a:prstGeom prst="rect">
            <a:avLst/>
          </a:prstGeom>
        </p:spPr>
      </p:pic>
    </p:spTree>
    <p:extLst>
      <p:ext uri="{BB962C8B-B14F-4D97-AF65-F5344CB8AC3E}">
        <p14:creationId xmlns:p14="http://schemas.microsoft.com/office/powerpoint/2010/main" val="4071814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video game&#10;&#10;Description automatically generated">
            <a:extLst>
              <a:ext uri="{FF2B5EF4-FFF2-40B4-BE49-F238E27FC236}">
                <a16:creationId xmlns:a16="http://schemas.microsoft.com/office/drawing/2014/main" id="{5D86606E-9C22-4D55-9C06-D704F3B2D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132" y="554766"/>
            <a:ext cx="4658886" cy="5748466"/>
          </a:xfrm>
          <a:prstGeom prst="rect">
            <a:avLst/>
          </a:prstGeom>
          <a:ln>
            <a:solidFill>
              <a:schemeClr val="tx1"/>
            </a:solidFill>
          </a:ln>
        </p:spPr>
      </p:pic>
      <p:sp>
        <p:nvSpPr>
          <p:cNvPr id="4" name="Content Placeholder 3">
            <a:extLst>
              <a:ext uri="{FF2B5EF4-FFF2-40B4-BE49-F238E27FC236}">
                <a16:creationId xmlns:a16="http://schemas.microsoft.com/office/drawing/2014/main" id="{E5E3AAFD-1F16-476D-9595-59A380F4966B}"/>
              </a:ext>
            </a:extLst>
          </p:cNvPr>
          <p:cNvSpPr>
            <a:spLocks noGrp="1"/>
          </p:cNvSpPr>
          <p:nvPr>
            <p:ph sz="half" idx="2"/>
          </p:nvPr>
        </p:nvSpPr>
        <p:spPr>
          <a:xfrm>
            <a:off x="6055148" y="601739"/>
            <a:ext cx="5181600" cy="2199861"/>
          </a:xfrm>
        </p:spPr>
        <p:txBody>
          <a:bodyPr/>
          <a:lstStyle/>
          <a:p>
            <a:pPr marL="0" indent="0">
              <a:lnSpc>
                <a:spcPct val="150000"/>
              </a:lnSpc>
              <a:buNone/>
            </a:pPr>
            <a:r>
              <a:rPr lang="en-US" sz="2000" dirty="0">
                <a:latin typeface="Architype Bold" pitchFamily="2" charset="0"/>
              </a:rPr>
              <a:t>Your community and your lot</a:t>
            </a:r>
          </a:p>
          <a:p>
            <a:pPr>
              <a:lnSpc>
                <a:spcPct val="150000"/>
              </a:lnSpc>
            </a:pPr>
            <a:r>
              <a:rPr lang="en-US" sz="1800" dirty="0">
                <a:latin typeface="Architype Light" pitchFamily="2" charset="0"/>
              </a:rPr>
              <a:t>As a group, we create our community </a:t>
            </a:r>
          </a:p>
          <a:p>
            <a:pPr>
              <a:lnSpc>
                <a:spcPct val="150000"/>
              </a:lnSpc>
            </a:pPr>
            <a:r>
              <a:rPr lang="en-US" sz="1800" dirty="0">
                <a:latin typeface="Architype Light" pitchFamily="2" charset="0"/>
              </a:rPr>
              <a:t>Then we’ll learn about and see our empty lot</a:t>
            </a:r>
          </a:p>
          <a:p>
            <a:pPr>
              <a:lnSpc>
                <a:spcPct val="150000"/>
              </a:lnSpc>
            </a:pPr>
            <a:r>
              <a:rPr lang="en-US" sz="1800" dirty="0">
                <a:latin typeface="Architype Light" pitchFamily="2" charset="0"/>
              </a:rPr>
              <a:t>This lot is where we’ll build our project</a:t>
            </a:r>
          </a:p>
          <a:p>
            <a:pPr marL="0" indent="0">
              <a:buNone/>
            </a:pPr>
            <a:endParaRPr lang="en-US" sz="1800" dirty="0">
              <a:latin typeface="Architype Light" pitchFamily="2" charset="0"/>
            </a:endParaRPr>
          </a:p>
          <a:p>
            <a:pPr marL="0" indent="0">
              <a:buNone/>
            </a:pPr>
            <a:endParaRPr lang="en-US" sz="1800" dirty="0">
              <a:latin typeface="Architype Light" pitchFamily="2" charset="0"/>
            </a:endParaRPr>
          </a:p>
        </p:txBody>
      </p:sp>
      <p:sp>
        <p:nvSpPr>
          <p:cNvPr id="7" name="TextBox 6">
            <a:extLst>
              <a:ext uri="{FF2B5EF4-FFF2-40B4-BE49-F238E27FC236}">
                <a16:creationId xmlns:a16="http://schemas.microsoft.com/office/drawing/2014/main" id="{19E8D712-A5F7-485B-926E-5FB4A3117F97}"/>
              </a:ext>
            </a:extLst>
          </p:cNvPr>
          <p:cNvSpPr txBox="1"/>
          <p:nvPr/>
        </p:nvSpPr>
        <p:spPr>
          <a:xfrm>
            <a:off x="6055148" y="3116460"/>
            <a:ext cx="4876800" cy="369332"/>
          </a:xfrm>
          <a:prstGeom prst="rect">
            <a:avLst/>
          </a:prstGeom>
          <a:noFill/>
        </p:spPr>
        <p:txBody>
          <a:bodyPr wrap="square" rtlCol="0">
            <a:spAutoFit/>
          </a:bodyPr>
          <a:lstStyle/>
          <a:p>
            <a:r>
              <a:rPr lang="en-US" dirty="0">
                <a:latin typeface="Architype Light" pitchFamily="2" charset="0"/>
              </a:rPr>
              <a:t>Then, we discuss our community’s needs.</a:t>
            </a:r>
          </a:p>
        </p:txBody>
      </p:sp>
      <p:pic>
        <p:nvPicPr>
          <p:cNvPr id="11" name="Picture 10">
            <a:extLst>
              <a:ext uri="{FF2B5EF4-FFF2-40B4-BE49-F238E27FC236}">
                <a16:creationId xmlns:a16="http://schemas.microsoft.com/office/drawing/2014/main" id="{516BD294-742C-43BC-8A08-F98FB34F0F09}"/>
              </a:ext>
            </a:extLst>
          </p:cNvPr>
          <p:cNvPicPr>
            <a:picLocks noChangeAspect="1"/>
          </p:cNvPicPr>
          <p:nvPr/>
        </p:nvPicPr>
        <p:blipFill>
          <a:blip r:embed="rId4"/>
          <a:stretch>
            <a:fillRect/>
          </a:stretch>
        </p:blipFill>
        <p:spPr>
          <a:xfrm>
            <a:off x="6055148" y="3741540"/>
            <a:ext cx="5069209" cy="2561692"/>
          </a:xfrm>
          <a:prstGeom prst="rect">
            <a:avLst/>
          </a:prstGeom>
        </p:spPr>
      </p:pic>
      <p:pic>
        <p:nvPicPr>
          <p:cNvPr id="24" name="Picture 23">
            <a:extLst>
              <a:ext uri="{FF2B5EF4-FFF2-40B4-BE49-F238E27FC236}">
                <a16:creationId xmlns:a16="http://schemas.microsoft.com/office/drawing/2014/main" id="{6E620FFF-46E6-844F-BF8B-4DCA03C151D2}"/>
              </a:ext>
            </a:extLst>
          </p:cNvPr>
          <p:cNvPicPr>
            <a:picLocks noChangeAspect="1"/>
          </p:cNvPicPr>
          <p:nvPr/>
        </p:nvPicPr>
        <p:blipFill>
          <a:blip r:embed="rId5"/>
          <a:stretch>
            <a:fillRect/>
          </a:stretch>
        </p:blipFill>
        <p:spPr>
          <a:xfrm>
            <a:off x="2726268" y="3259657"/>
            <a:ext cx="3261148" cy="2702973"/>
          </a:xfrm>
          <a:prstGeom prst="rect">
            <a:avLst/>
          </a:prstGeom>
        </p:spPr>
      </p:pic>
      <p:pic>
        <p:nvPicPr>
          <p:cNvPr id="2" name="Picture 1">
            <a:extLst>
              <a:ext uri="{FF2B5EF4-FFF2-40B4-BE49-F238E27FC236}">
                <a16:creationId xmlns:a16="http://schemas.microsoft.com/office/drawing/2014/main" id="{FC4570FF-584D-3F4A-B6DA-C7292A41E4CA}"/>
              </a:ext>
            </a:extLst>
          </p:cNvPr>
          <p:cNvPicPr>
            <a:picLocks noChangeAspect="1"/>
          </p:cNvPicPr>
          <p:nvPr/>
        </p:nvPicPr>
        <p:blipFill>
          <a:blip r:embed="rId6"/>
          <a:stretch>
            <a:fillRect/>
          </a:stretch>
        </p:blipFill>
        <p:spPr>
          <a:xfrm>
            <a:off x="10933847" y="286879"/>
            <a:ext cx="926041" cy="1364692"/>
          </a:xfrm>
          <a:prstGeom prst="rect">
            <a:avLst/>
          </a:prstGeom>
        </p:spPr>
      </p:pic>
    </p:spTree>
    <p:extLst>
      <p:ext uri="{BB962C8B-B14F-4D97-AF65-F5344CB8AC3E}">
        <p14:creationId xmlns:p14="http://schemas.microsoft.com/office/powerpoint/2010/main" val="388698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5D070C47-B8C6-4FEC-838B-2D4FA3103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131" y="554766"/>
            <a:ext cx="4658887" cy="5748466"/>
          </a:xfrm>
          <a:prstGeom prst="rect">
            <a:avLst/>
          </a:prstGeom>
          <a:ln>
            <a:solidFill>
              <a:schemeClr val="tx1"/>
            </a:solidFill>
          </a:ln>
        </p:spPr>
      </p:pic>
      <p:sp>
        <p:nvSpPr>
          <p:cNvPr id="7" name="TextBox 6">
            <a:extLst>
              <a:ext uri="{FF2B5EF4-FFF2-40B4-BE49-F238E27FC236}">
                <a16:creationId xmlns:a16="http://schemas.microsoft.com/office/drawing/2014/main" id="{DF2679DF-3105-45A6-BA66-6ED9C37DF6C5}"/>
              </a:ext>
            </a:extLst>
          </p:cNvPr>
          <p:cNvSpPr txBox="1"/>
          <p:nvPr/>
        </p:nvSpPr>
        <p:spPr>
          <a:xfrm>
            <a:off x="6096000" y="1758598"/>
            <a:ext cx="4479235" cy="2125710"/>
          </a:xfrm>
          <a:prstGeom prst="rect">
            <a:avLst/>
          </a:prstGeom>
          <a:noFill/>
        </p:spPr>
        <p:txBody>
          <a:bodyPr wrap="square" rtlCol="0">
            <a:spAutoFit/>
          </a:bodyPr>
          <a:lstStyle/>
          <a:p>
            <a:pPr>
              <a:lnSpc>
                <a:spcPct val="150000"/>
              </a:lnSpc>
            </a:pPr>
            <a:r>
              <a:rPr lang="en-US" dirty="0">
                <a:latin typeface="Architype Bold" pitchFamily="2" charset="0"/>
              </a:rPr>
              <a:t>Vote for your Individual Priorities</a:t>
            </a:r>
          </a:p>
          <a:p>
            <a:pPr>
              <a:lnSpc>
                <a:spcPct val="150000"/>
              </a:lnSpc>
            </a:pPr>
            <a:r>
              <a:rPr lang="en-US" dirty="0">
                <a:latin typeface="Architype Light" pitchFamily="2" charset="0"/>
              </a:rPr>
              <a:t>Once we’ve discussed the community’s needs as a group, you will vote for your top three priorities, keeping your role’s characteristics in mind.</a:t>
            </a:r>
          </a:p>
        </p:txBody>
      </p:sp>
      <p:sp>
        <p:nvSpPr>
          <p:cNvPr id="15" name="TextBox 14">
            <a:extLst>
              <a:ext uri="{FF2B5EF4-FFF2-40B4-BE49-F238E27FC236}">
                <a16:creationId xmlns:a16="http://schemas.microsoft.com/office/drawing/2014/main" id="{1CA428C2-AA78-C84A-ADAF-D207C5185730}"/>
              </a:ext>
            </a:extLst>
          </p:cNvPr>
          <p:cNvSpPr txBox="1"/>
          <p:nvPr/>
        </p:nvSpPr>
        <p:spPr>
          <a:xfrm>
            <a:off x="6817047" y="554766"/>
            <a:ext cx="3820796" cy="584775"/>
          </a:xfrm>
          <a:prstGeom prst="rect">
            <a:avLst/>
          </a:prstGeom>
          <a:noFill/>
        </p:spPr>
        <p:txBody>
          <a:bodyPr wrap="square" rtlCol="0">
            <a:spAutoFit/>
          </a:bodyPr>
          <a:lstStyle/>
          <a:p>
            <a:r>
              <a:rPr lang="en-US" sz="1600" dirty="0">
                <a:latin typeface="Architype Light" pitchFamily="2" charset="0"/>
              </a:rPr>
              <a:t>Tip: The role displayed at the top of the screen is who should be voting.</a:t>
            </a:r>
          </a:p>
        </p:txBody>
      </p:sp>
      <p:pic>
        <p:nvPicPr>
          <p:cNvPr id="17" name="Picture 16">
            <a:extLst>
              <a:ext uri="{FF2B5EF4-FFF2-40B4-BE49-F238E27FC236}">
                <a16:creationId xmlns:a16="http://schemas.microsoft.com/office/drawing/2014/main" id="{2DC907DC-9292-F543-807F-834895DA1934}"/>
              </a:ext>
            </a:extLst>
          </p:cNvPr>
          <p:cNvPicPr>
            <a:picLocks noChangeAspect="1"/>
          </p:cNvPicPr>
          <p:nvPr/>
        </p:nvPicPr>
        <p:blipFill>
          <a:blip r:embed="rId4"/>
          <a:stretch>
            <a:fillRect/>
          </a:stretch>
        </p:blipFill>
        <p:spPr>
          <a:xfrm>
            <a:off x="3946571" y="682265"/>
            <a:ext cx="2808948" cy="584775"/>
          </a:xfrm>
          <a:prstGeom prst="rect">
            <a:avLst/>
          </a:prstGeom>
        </p:spPr>
      </p:pic>
      <p:pic>
        <p:nvPicPr>
          <p:cNvPr id="2" name="Picture 1">
            <a:extLst>
              <a:ext uri="{FF2B5EF4-FFF2-40B4-BE49-F238E27FC236}">
                <a16:creationId xmlns:a16="http://schemas.microsoft.com/office/drawing/2014/main" id="{23E5CBF8-50B2-454E-BEDB-A7F362159A12}"/>
              </a:ext>
            </a:extLst>
          </p:cNvPr>
          <p:cNvPicPr>
            <a:picLocks noChangeAspect="1"/>
          </p:cNvPicPr>
          <p:nvPr/>
        </p:nvPicPr>
        <p:blipFill>
          <a:blip r:embed="rId5"/>
          <a:stretch>
            <a:fillRect/>
          </a:stretch>
        </p:blipFill>
        <p:spPr>
          <a:xfrm>
            <a:off x="9344025" y="4444964"/>
            <a:ext cx="2439987" cy="1858268"/>
          </a:xfrm>
          <a:prstGeom prst="rect">
            <a:avLst/>
          </a:prstGeom>
        </p:spPr>
      </p:pic>
    </p:spTree>
    <p:extLst>
      <p:ext uri="{BB962C8B-B14F-4D97-AF65-F5344CB8AC3E}">
        <p14:creationId xmlns:p14="http://schemas.microsoft.com/office/powerpoint/2010/main" val="181674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4190615-4C75-4BA0-8B79-673A5151FC07}"/>
              </a:ext>
            </a:extLst>
          </p:cNvPr>
          <p:cNvSpPr txBox="1"/>
          <p:nvPr/>
        </p:nvSpPr>
        <p:spPr>
          <a:xfrm>
            <a:off x="6096000" y="728062"/>
            <a:ext cx="4961467" cy="4031873"/>
          </a:xfrm>
          <a:prstGeom prst="rect">
            <a:avLst/>
          </a:prstGeom>
          <a:noFill/>
        </p:spPr>
        <p:txBody>
          <a:bodyPr wrap="square" rtlCol="0">
            <a:spAutoFit/>
          </a:bodyPr>
          <a:lstStyle/>
          <a:p>
            <a:r>
              <a:rPr lang="en-US" sz="2000" dirty="0">
                <a:latin typeface="Architype Bold" pitchFamily="2" charset="0"/>
              </a:rPr>
              <a:t>Deciding what to build</a:t>
            </a:r>
          </a:p>
          <a:p>
            <a:endParaRPr lang="en-US" sz="2000" dirty="0">
              <a:latin typeface="Architype Bold" pitchFamily="2" charset="0"/>
            </a:endParaRPr>
          </a:p>
          <a:p>
            <a:pPr marL="285750" indent="-285750">
              <a:buFont typeface="Arial" panose="020B0604020202020204" pitchFamily="34" charset="0"/>
              <a:buChar char="•"/>
            </a:pPr>
            <a:r>
              <a:rPr lang="en-US" dirty="0">
                <a:latin typeface="Architype Light" pitchFamily="2" charset="0"/>
              </a:rPr>
              <a:t>Discuss the building options as a group.</a:t>
            </a:r>
          </a:p>
          <a:p>
            <a:pPr marL="285750" indent="-285750">
              <a:buFont typeface="Arial" panose="020B0604020202020204" pitchFamily="34" charset="0"/>
              <a:buChar char="•"/>
            </a:pPr>
            <a:endParaRPr lang="en-US" dirty="0">
              <a:latin typeface="Architype Light" pitchFamily="2" charset="0"/>
            </a:endParaRPr>
          </a:p>
          <a:p>
            <a:pPr marL="285750" indent="-285750">
              <a:buFont typeface="Arial" panose="020B0604020202020204" pitchFamily="34" charset="0"/>
              <a:buChar char="•"/>
            </a:pPr>
            <a:r>
              <a:rPr lang="en-US" dirty="0">
                <a:latin typeface="Architype Light" pitchFamily="2" charset="0"/>
              </a:rPr>
              <a:t>Voice your opinion on which building you should choose—remember your role’s characteristics and priorities.</a:t>
            </a:r>
          </a:p>
          <a:p>
            <a:pPr marL="285750" indent="-285750">
              <a:buFont typeface="Arial" panose="020B0604020202020204" pitchFamily="34" charset="0"/>
              <a:buChar char="•"/>
            </a:pPr>
            <a:endParaRPr lang="en-US" dirty="0">
              <a:latin typeface="Architype Light" pitchFamily="2" charset="0"/>
            </a:endParaRPr>
          </a:p>
          <a:p>
            <a:pPr marL="285750" indent="-285750">
              <a:buFont typeface="Arial" panose="020B0604020202020204" pitchFamily="34" charset="0"/>
              <a:buChar char="•"/>
            </a:pPr>
            <a:r>
              <a:rPr lang="en-US" dirty="0">
                <a:latin typeface="Architype Light" pitchFamily="2" charset="0"/>
              </a:rPr>
              <a:t>Convince the Client to choose your building.</a:t>
            </a:r>
          </a:p>
          <a:p>
            <a:pPr marL="285750" indent="-285750">
              <a:buFont typeface="Arial" panose="020B0604020202020204" pitchFamily="34" charset="0"/>
              <a:buChar char="•"/>
            </a:pPr>
            <a:endParaRPr lang="en-US" dirty="0">
              <a:latin typeface="Architype Light" pitchFamily="2" charset="0"/>
            </a:endParaRPr>
          </a:p>
          <a:p>
            <a:pPr marL="285750" indent="-285750">
              <a:buFont typeface="Arial" panose="020B0604020202020204" pitchFamily="34" charset="0"/>
              <a:buChar char="•"/>
            </a:pPr>
            <a:r>
              <a:rPr lang="en-US" dirty="0">
                <a:latin typeface="Architype Light" pitchFamily="2" charset="0"/>
              </a:rPr>
              <a:t>The Client makes the final decision</a:t>
            </a:r>
            <a:r>
              <a:rPr lang="en-US" dirty="0"/>
              <a:t>.</a:t>
            </a:r>
          </a:p>
          <a:p>
            <a:endParaRPr lang="en-US" dirty="0"/>
          </a:p>
          <a:p>
            <a:endParaRPr lang="en-US" dirty="0">
              <a:latin typeface="Architype Light" pitchFamily="2" charset="0"/>
            </a:endParaRPr>
          </a:p>
          <a:p>
            <a:endParaRPr lang="en-US" dirty="0"/>
          </a:p>
        </p:txBody>
      </p:sp>
      <p:pic>
        <p:nvPicPr>
          <p:cNvPr id="3" name="Picture 2" descr="A screenshot of a cell phone&#10;&#10;Description automatically generated">
            <a:extLst>
              <a:ext uri="{FF2B5EF4-FFF2-40B4-BE49-F238E27FC236}">
                <a16:creationId xmlns:a16="http://schemas.microsoft.com/office/drawing/2014/main" id="{95E6D896-5E59-468A-AE38-094ABC3AC3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131" y="554766"/>
            <a:ext cx="4658887" cy="5748466"/>
          </a:xfrm>
          <a:prstGeom prst="rect">
            <a:avLst/>
          </a:prstGeom>
          <a:ln>
            <a:solidFill>
              <a:schemeClr val="tx1"/>
            </a:solidFill>
          </a:ln>
        </p:spPr>
      </p:pic>
      <p:pic>
        <p:nvPicPr>
          <p:cNvPr id="4" name="Picture 3">
            <a:extLst>
              <a:ext uri="{FF2B5EF4-FFF2-40B4-BE49-F238E27FC236}">
                <a16:creationId xmlns:a16="http://schemas.microsoft.com/office/drawing/2014/main" id="{2B999B69-9DB0-D14D-8E72-EB83C41F0052}"/>
              </a:ext>
            </a:extLst>
          </p:cNvPr>
          <p:cNvPicPr>
            <a:picLocks noChangeAspect="1"/>
          </p:cNvPicPr>
          <p:nvPr/>
        </p:nvPicPr>
        <p:blipFill>
          <a:blip r:embed="rId4"/>
          <a:stretch>
            <a:fillRect/>
          </a:stretch>
        </p:blipFill>
        <p:spPr>
          <a:xfrm rot="20440641">
            <a:off x="7015162" y="3639191"/>
            <a:ext cx="7848601" cy="3716193"/>
          </a:xfrm>
          <a:prstGeom prst="rect">
            <a:avLst/>
          </a:prstGeom>
        </p:spPr>
      </p:pic>
      <p:pic>
        <p:nvPicPr>
          <p:cNvPr id="5" name="Picture 4">
            <a:extLst>
              <a:ext uri="{FF2B5EF4-FFF2-40B4-BE49-F238E27FC236}">
                <a16:creationId xmlns:a16="http://schemas.microsoft.com/office/drawing/2014/main" id="{2F7DEF52-BD43-1A4A-8E32-AE00C65A12C1}"/>
              </a:ext>
            </a:extLst>
          </p:cNvPr>
          <p:cNvPicPr>
            <a:picLocks noChangeAspect="1"/>
          </p:cNvPicPr>
          <p:nvPr/>
        </p:nvPicPr>
        <p:blipFill>
          <a:blip r:embed="rId5"/>
          <a:stretch>
            <a:fillRect/>
          </a:stretch>
        </p:blipFill>
        <p:spPr>
          <a:xfrm>
            <a:off x="8711143" y="4809029"/>
            <a:ext cx="924983" cy="1494203"/>
          </a:xfrm>
          <a:prstGeom prst="rect">
            <a:avLst/>
          </a:prstGeom>
        </p:spPr>
      </p:pic>
    </p:spTree>
    <p:extLst>
      <p:ext uri="{BB962C8B-B14F-4D97-AF65-F5344CB8AC3E}">
        <p14:creationId xmlns:p14="http://schemas.microsoft.com/office/powerpoint/2010/main" val="1134527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4BBE56-AF69-4DE6-95F7-C035F560F112}"/>
              </a:ext>
            </a:extLst>
          </p:cNvPr>
          <p:cNvSpPr txBox="1"/>
          <p:nvPr/>
        </p:nvSpPr>
        <p:spPr>
          <a:xfrm>
            <a:off x="6096000" y="745052"/>
            <a:ext cx="4969566" cy="3170099"/>
          </a:xfrm>
          <a:prstGeom prst="rect">
            <a:avLst/>
          </a:prstGeom>
          <a:noFill/>
        </p:spPr>
        <p:txBody>
          <a:bodyPr wrap="square" rtlCol="0">
            <a:spAutoFit/>
          </a:bodyPr>
          <a:lstStyle/>
          <a:p>
            <a:r>
              <a:rPr lang="en-US" sz="2000" dirty="0">
                <a:latin typeface="Architype Bold" pitchFamily="2" charset="0"/>
              </a:rPr>
              <a:t>Sketch your building</a:t>
            </a:r>
          </a:p>
          <a:p>
            <a:endParaRPr lang="en-US" dirty="0"/>
          </a:p>
          <a:p>
            <a:pPr marL="285750" indent="-285750">
              <a:buFont typeface="Arial" panose="020B0604020202020204" pitchFamily="34" charset="0"/>
              <a:buChar char="•"/>
            </a:pPr>
            <a:r>
              <a:rPr lang="en-US" dirty="0">
                <a:latin typeface="Architype Light" pitchFamily="2" charset="0"/>
              </a:rPr>
              <a:t>Once all our decisions have been made, we’ll each get to sketch our building.</a:t>
            </a:r>
          </a:p>
          <a:p>
            <a:pPr marL="285750" indent="-285750">
              <a:buFont typeface="Arial" panose="020B0604020202020204" pitchFamily="34" charset="0"/>
              <a:buChar char="•"/>
            </a:pPr>
            <a:endParaRPr lang="en-US" dirty="0">
              <a:latin typeface="Architype Light" pitchFamily="2" charset="0"/>
            </a:endParaRPr>
          </a:p>
          <a:p>
            <a:pPr marL="285750" indent="-285750">
              <a:buFont typeface="Arial" panose="020B0604020202020204" pitchFamily="34" charset="0"/>
              <a:buChar char="•"/>
            </a:pPr>
            <a:r>
              <a:rPr lang="en-US" dirty="0">
                <a:latin typeface="Architype Light" pitchFamily="2" charset="0"/>
              </a:rPr>
              <a:t>Use paper and pencil for your sketch. You can be creative with color, too!</a:t>
            </a:r>
          </a:p>
          <a:p>
            <a:pPr marL="285750" indent="-285750">
              <a:buFont typeface="Arial" panose="020B0604020202020204" pitchFamily="34" charset="0"/>
              <a:buChar char="•"/>
            </a:pPr>
            <a:endParaRPr lang="en-US" dirty="0">
              <a:latin typeface="Architype Light" pitchFamily="2" charset="0"/>
            </a:endParaRPr>
          </a:p>
          <a:p>
            <a:pPr marL="285750" indent="-285750">
              <a:buFont typeface="Arial" panose="020B0604020202020204" pitchFamily="34" charset="0"/>
              <a:buChar char="•"/>
            </a:pPr>
            <a:r>
              <a:rPr lang="en-US" dirty="0">
                <a:latin typeface="Architype Light" pitchFamily="2" charset="0"/>
              </a:rPr>
              <a:t>We will each present our sketching to </a:t>
            </a:r>
            <a:br>
              <a:rPr lang="en-US" dirty="0">
                <a:latin typeface="Architype Light" pitchFamily="2" charset="0"/>
              </a:rPr>
            </a:br>
            <a:r>
              <a:rPr lang="en-US" dirty="0">
                <a:latin typeface="Architype Light" pitchFamily="2" charset="0"/>
              </a:rPr>
              <a:t>the group.</a:t>
            </a:r>
          </a:p>
          <a:p>
            <a:endParaRPr lang="en-US" dirty="0"/>
          </a:p>
        </p:txBody>
      </p:sp>
      <p:pic>
        <p:nvPicPr>
          <p:cNvPr id="4" name="Picture 3" descr="A screenshot of a cell phone&#10;&#10;Description automatically generated">
            <a:extLst>
              <a:ext uri="{FF2B5EF4-FFF2-40B4-BE49-F238E27FC236}">
                <a16:creationId xmlns:a16="http://schemas.microsoft.com/office/drawing/2014/main" id="{E2E9AA05-D019-4776-BD2A-509C3F0429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132" y="554766"/>
            <a:ext cx="4658886" cy="5748466"/>
          </a:xfrm>
          <a:prstGeom prst="rect">
            <a:avLst/>
          </a:prstGeom>
          <a:ln>
            <a:solidFill>
              <a:schemeClr val="tx1"/>
            </a:solidFill>
          </a:ln>
        </p:spPr>
      </p:pic>
      <p:pic>
        <p:nvPicPr>
          <p:cNvPr id="5" name="Picture 4">
            <a:extLst>
              <a:ext uri="{FF2B5EF4-FFF2-40B4-BE49-F238E27FC236}">
                <a16:creationId xmlns:a16="http://schemas.microsoft.com/office/drawing/2014/main" id="{4665D7DE-E8FF-804B-872D-972D0059BF2F}"/>
              </a:ext>
            </a:extLst>
          </p:cNvPr>
          <p:cNvPicPr>
            <a:picLocks noChangeAspect="1"/>
          </p:cNvPicPr>
          <p:nvPr/>
        </p:nvPicPr>
        <p:blipFill>
          <a:blip r:embed="rId4"/>
          <a:stretch>
            <a:fillRect/>
          </a:stretch>
        </p:blipFill>
        <p:spPr>
          <a:xfrm rot="21436945">
            <a:off x="5899496" y="3910654"/>
            <a:ext cx="7848601" cy="3716193"/>
          </a:xfrm>
          <a:prstGeom prst="rect">
            <a:avLst/>
          </a:prstGeom>
        </p:spPr>
      </p:pic>
      <p:pic>
        <p:nvPicPr>
          <p:cNvPr id="2" name="Picture 1">
            <a:extLst>
              <a:ext uri="{FF2B5EF4-FFF2-40B4-BE49-F238E27FC236}">
                <a16:creationId xmlns:a16="http://schemas.microsoft.com/office/drawing/2014/main" id="{0FF54236-80C1-F248-93EB-05B3EC033E22}"/>
              </a:ext>
            </a:extLst>
          </p:cNvPr>
          <p:cNvPicPr>
            <a:picLocks noChangeAspect="1"/>
          </p:cNvPicPr>
          <p:nvPr/>
        </p:nvPicPr>
        <p:blipFill>
          <a:blip r:embed="rId5"/>
          <a:stretch>
            <a:fillRect/>
          </a:stretch>
        </p:blipFill>
        <p:spPr>
          <a:xfrm>
            <a:off x="6096000" y="4201903"/>
            <a:ext cx="2484783" cy="2101329"/>
          </a:xfrm>
          <a:prstGeom prst="rect">
            <a:avLst/>
          </a:prstGeom>
        </p:spPr>
      </p:pic>
    </p:spTree>
    <p:extLst>
      <p:ext uri="{BB962C8B-B14F-4D97-AF65-F5344CB8AC3E}">
        <p14:creationId xmlns:p14="http://schemas.microsoft.com/office/powerpoint/2010/main" val="1339204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92E20C8-6E72-419D-8DCB-42CA62027083}"/>
              </a:ext>
            </a:extLst>
          </p:cNvPr>
          <p:cNvSpPr txBox="1"/>
          <p:nvPr/>
        </p:nvSpPr>
        <p:spPr>
          <a:xfrm>
            <a:off x="6096000" y="740438"/>
            <a:ext cx="4301067" cy="2339102"/>
          </a:xfrm>
          <a:prstGeom prst="rect">
            <a:avLst/>
          </a:prstGeom>
          <a:noFill/>
        </p:spPr>
        <p:txBody>
          <a:bodyPr wrap="square" rtlCol="0">
            <a:spAutoFit/>
          </a:bodyPr>
          <a:lstStyle/>
          <a:p>
            <a:r>
              <a:rPr lang="en-US" sz="2000" dirty="0">
                <a:latin typeface="Architype Bold" pitchFamily="2" charset="0"/>
              </a:rPr>
              <a:t>Final discussion</a:t>
            </a:r>
          </a:p>
          <a:p>
            <a:endParaRPr lang="en-US" dirty="0"/>
          </a:p>
          <a:p>
            <a:pPr marL="285750" indent="-285750">
              <a:buFont typeface="Arial" panose="020B0604020202020204" pitchFamily="34" charset="0"/>
              <a:buChar char="•"/>
            </a:pPr>
            <a:r>
              <a:rPr lang="en-US" dirty="0">
                <a:latin typeface="Architype Light" pitchFamily="2" charset="0"/>
              </a:rPr>
              <a:t>Discuss if you’re happy with the result and cast your vote.</a:t>
            </a:r>
          </a:p>
          <a:p>
            <a:pPr marL="285750" indent="-285750">
              <a:buFont typeface="Arial" panose="020B0604020202020204" pitchFamily="34" charset="0"/>
              <a:buChar char="•"/>
            </a:pPr>
            <a:endParaRPr lang="en-US" dirty="0">
              <a:latin typeface="Architype Light" pitchFamily="2" charset="0"/>
            </a:endParaRPr>
          </a:p>
          <a:p>
            <a:pPr marL="285750" indent="-285750">
              <a:buFont typeface="Arial" panose="020B0604020202020204" pitchFamily="34" charset="0"/>
              <a:buChar char="•"/>
            </a:pPr>
            <a:r>
              <a:rPr lang="en-US" dirty="0">
                <a:latin typeface="Architype Light" pitchFamily="2" charset="0"/>
              </a:rPr>
              <a:t>Review our decisions and determine if our building has improved our community’s needs.</a:t>
            </a:r>
          </a:p>
        </p:txBody>
      </p:sp>
      <p:pic>
        <p:nvPicPr>
          <p:cNvPr id="3" name="Picture 2" descr="A screenshot of a cell phone&#10;&#10;Description automatically generated">
            <a:extLst>
              <a:ext uri="{FF2B5EF4-FFF2-40B4-BE49-F238E27FC236}">
                <a16:creationId xmlns:a16="http://schemas.microsoft.com/office/drawing/2014/main" id="{ACCA57C5-8D4F-4CCF-B3EF-9C2B87D438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131" y="554766"/>
            <a:ext cx="4658887" cy="5748466"/>
          </a:xfrm>
          <a:prstGeom prst="rect">
            <a:avLst/>
          </a:prstGeom>
          <a:ln>
            <a:solidFill>
              <a:schemeClr val="tx1"/>
            </a:solidFill>
          </a:ln>
        </p:spPr>
      </p:pic>
      <p:pic>
        <p:nvPicPr>
          <p:cNvPr id="2" name="Picture 1">
            <a:extLst>
              <a:ext uri="{FF2B5EF4-FFF2-40B4-BE49-F238E27FC236}">
                <a16:creationId xmlns:a16="http://schemas.microsoft.com/office/drawing/2014/main" id="{0C3413A1-FEE9-E043-8BF2-35BE4DEA5900}"/>
              </a:ext>
            </a:extLst>
          </p:cNvPr>
          <p:cNvPicPr>
            <a:picLocks noChangeAspect="1"/>
          </p:cNvPicPr>
          <p:nvPr/>
        </p:nvPicPr>
        <p:blipFill>
          <a:blip r:embed="rId4"/>
          <a:stretch>
            <a:fillRect/>
          </a:stretch>
        </p:blipFill>
        <p:spPr>
          <a:xfrm>
            <a:off x="9201150" y="3510322"/>
            <a:ext cx="2309812" cy="2792910"/>
          </a:xfrm>
          <a:prstGeom prst="rect">
            <a:avLst/>
          </a:prstGeom>
        </p:spPr>
      </p:pic>
      <p:pic>
        <p:nvPicPr>
          <p:cNvPr id="5" name="Picture 4">
            <a:extLst>
              <a:ext uri="{FF2B5EF4-FFF2-40B4-BE49-F238E27FC236}">
                <a16:creationId xmlns:a16="http://schemas.microsoft.com/office/drawing/2014/main" id="{2191990F-66EC-9C43-9892-489DC8AA1A78}"/>
              </a:ext>
            </a:extLst>
          </p:cNvPr>
          <p:cNvPicPr>
            <a:picLocks noChangeAspect="1"/>
          </p:cNvPicPr>
          <p:nvPr/>
        </p:nvPicPr>
        <p:blipFill>
          <a:blip r:embed="rId5"/>
          <a:stretch>
            <a:fillRect/>
          </a:stretch>
        </p:blipFill>
        <p:spPr>
          <a:xfrm>
            <a:off x="7943850" y="5160944"/>
            <a:ext cx="916198" cy="1350187"/>
          </a:xfrm>
          <a:prstGeom prst="rect">
            <a:avLst/>
          </a:prstGeom>
        </p:spPr>
      </p:pic>
    </p:spTree>
    <p:extLst>
      <p:ext uri="{BB962C8B-B14F-4D97-AF65-F5344CB8AC3E}">
        <p14:creationId xmlns:p14="http://schemas.microsoft.com/office/powerpoint/2010/main" val="2115068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21951</TotalTime>
  <Words>984</Words>
  <Application>Microsoft Office PowerPoint</Application>
  <PresentationFormat>Widescreen</PresentationFormat>
  <Paragraphs>90</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Architype</vt:lpstr>
      <vt:lpstr>Architype Bold</vt:lpstr>
      <vt:lpstr>Architype Light</vt:lpstr>
      <vt:lpstr>Arial</vt:lpstr>
      <vt:lpstr>Calibri</vt:lpstr>
      <vt:lpstr>Calibri Light</vt:lpstr>
      <vt:lpstr>Office Theme</vt:lpstr>
      <vt:lpstr>Build the Block</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Suarez, Gabriela</dc:creator>
  <cp:lastModifiedBy>Rhea George</cp:lastModifiedBy>
  <cp:revision>66</cp:revision>
  <dcterms:created xsi:type="dcterms:W3CDTF">2019-07-29T13:48:14Z</dcterms:created>
  <dcterms:modified xsi:type="dcterms:W3CDTF">2020-12-09T21:37:48Z</dcterms:modified>
</cp:coreProperties>
</file>