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2.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8"/>
  </p:notesMasterIdLst>
  <p:sldIdLst>
    <p:sldId id="256" r:id="rId2"/>
    <p:sldId id="258" r:id="rId3"/>
    <p:sldId id="259" r:id="rId4"/>
    <p:sldId id="257" r:id="rId5"/>
    <p:sldId id="260" r:id="rId6"/>
    <p:sldId id="273" r:id="rId7"/>
    <p:sldId id="269" r:id="rId8"/>
    <p:sldId id="263" r:id="rId9"/>
    <p:sldId id="271" r:id="rId10"/>
    <p:sldId id="264" r:id="rId11"/>
    <p:sldId id="272" r:id="rId12"/>
    <p:sldId id="261" r:id="rId13"/>
    <p:sldId id="266" r:id="rId14"/>
    <p:sldId id="265" r:id="rId15"/>
    <p:sldId id="268"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060" autoAdjust="0"/>
  </p:normalViewPr>
  <p:slideViewPr>
    <p:cSldViewPr>
      <p:cViewPr varScale="1">
        <p:scale>
          <a:sx n="85" d="100"/>
          <a:sy n="85" d="100"/>
        </p:scale>
        <p:origin x="-630"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6BD7DC-3002-4627-A6FC-C6E649A7ACDD}"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US"/>
        </a:p>
      </dgm:t>
    </dgm:pt>
    <dgm:pt modelId="{891E4C8C-F19A-451A-A472-57E790267A48}">
      <dgm:prSet phldrT="[Text]"/>
      <dgm:spPr/>
      <dgm:t>
        <a:bodyPr/>
        <a:lstStyle/>
        <a:p>
          <a:r>
            <a:rPr lang="en-US" dirty="0" smtClean="0"/>
            <a:t>Ingenious</a:t>
          </a:r>
          <a:endParaRPr lang="en-US" dirty="0"/>
        </a:p>
      </dgm:t>
    </dgm:pt>
    <dgm:pt modelId="{1C401699-C3A1-40A5-BB58-B7C428515A61}" type="parTrans" cxnId="{B3B53424-2F20-43D6-B1D8-2FEEFB57FBBA}">
      <dgm:prSet/>
      <dgm:spPr/>
      <dgm:t>
        <a:bodyPr/>
        <a:lstStyle/>
        <a:p>
          <a:endParaRPr lang="en-US"/>
        </a:p>
      </dgm:t>
    </dgm:pt>
    <dgm:pt modelId="{BC3A9AAB-A583-4CCE-9673-48374A411C86}" type="sibTrans" cxnId="{B3B53424-2F20-43D6-B1D8-2FEEFB57FBBA}">
      <dgm:prSet/>
      <dgm:spPr/>
      <dgm:t>
        <a:bodyPr/>
        <a:lstStyle/>
        <a:p>
          <a:endParaRPr lang="en-US"/>
        </a:p>
      </dgm:t>
    </dgm:pt>
    <dgm:pt modelId="{2AADAB54-BD39-4104-83F0-284EEB97806E}">
      <dgm:prSet phldrT="[Text]"/>
      <dgm:spPr/>
      <dgm:t>
        <a:bodyPr/>
        <a:lstStyle/>
        <a:p>
          <a:r>
            <a:rPr lang="en-US" dirty="0" smtClean="0"/>
            <a:t>Resolute</a:t>
          </a:r>
          <a:endParaRPr lang="en-US" dirty="0"/>
        </a:p>
      </dgm:t>
    </dgm:pt>
    <dgm:pt modelId="{8C7CC244-B6BE-4C5F-8913-9E1114962DFD}" type="parTrans" cxnId="{CC8DEEE7-B11A-49F6-ABAC-33AA7C4E09C8}">
      <dgm:prSet/>
      <dgm:spPr/>
      <dgm:t>
        <a:bodyPr/>
        <a:lstStyle/>
        <a:p>
          <a:endParaRPr lang="en-US"/>
        </a:p>
      </dgm:t>
    </dgm:pt>
    <dgm:pt modelId="{E80E84C5-653E-4C32-9EB6-456EF35EE3E4}" type="sibTrans" cxnId="{CC8DEEE7-B11A-49F6-ABAC-33AA7C4E09C8}">
      <dgm:prSet/>
      <dgm:spPr/>
      <dgm:t>
        <a:bodyPr/>
        <a:lstStyle/>
        <a:p>
          <a:endParaRPr lang="en-US"/>
        </a:p>
      </dgm:t>
    </dgm:pt>
    <dgm:pt modelId="{32C2B720-21B8-48D0-8545-0F41DC092511}">
      <dgm:prSet phldrT="[Text]"/>
      <dgm:spPr/>
      <dgm:t>
        <a:bodyPr/>
        <a:lstStyle/>
        <a:p>
          <a:r>
            <a:rPr lang="en-US" dirty="0" smtClean="0"/>
            <a:t>Autonomous</a:t>
          </a:r>
          <a:endParaRPr lang="en-US" dirty="0"/>
        </a:p>
      </dgm:t>
    </dgm:pt>
    <dgm:pt modelId="{29774674-0BD4-4B4D-987F-8EDC9905C007}" type="parTrans" cxnId="{41A756C8-BBBD-438A-9737-ACE767E5EFAC}">
      <dgm:prSet/>
      <dgm:spPr/>
      <dgm:t>
        <a:bodyPr/>
        <a:lstStyle/>
        <a:p>
          <a:endParaRPr lang="en-US"/>
        </a:p>
      </dgm:t>
    </dgm:pt>
    <dgm:pt modelId="{3F0BD44A-8CE4-45B1-8FFA-FBCFCF84A7E0}" type="sibTrans" cxnId="{41A756C8-BBBD-438A-9737-ACE767E5EFAC}">
      <dgm:prSet/>
      <dgm:spPr/>
      <dgm:t>
        <a:bodyPr/>
        <a:lstStyle/>
        <a:p>
          <a:endParaRPr lang="en-US"/>
        </a:p>
      </dgm:t>
    </dgm:pt>
    <dgm:pt modelId="{3601D476-3F81-402A-80D1-FD52839D83CB}" type="pres">
      <dgm:prSet presAssocID="{E36BD7DC-3002-4627-A6FC-C6E649A7ACDD}" presName="Name0" presStyleCnt="0">
        <dgm:presLayoutVars>
          <dgm:dir/>
          <dgm:resizeHandles val="exact"/>
        </dgm:presLayoutVars>
      </dgm:prSet>
      <dgm:spPr/>
      <dgm:t>
        <a:bodyPr/>
        <a:lstStyle/>
        <a:p>
          <a:endParaRPr lang="en-US"/>
        </a:p>
      </dgm:t>
    </dgm:pt>
    <dgm:pt modelId="{EE2AC936-3E56-4EFD-96E7-D708C951AB09}" type="pres">
      <dgm:prSet presAssocID="{891E4C8C-F19A-451A-A472-57E790267A48}" presName="node" presStyleLbl="node1" presStyleIdx="0" presStyleCnt="3">
        <dgm:presLayoutVars>
          <dgm:bulletEnabled val="1"/>
        </dgm:presLayoutVars>
      </dgm:prSet>
      <dgm:spPr/>
      <dgm:t>
        <a:bodyPr/>
        <a:lstStyle/>
        <a:p>
          <a:endParaRPr lang="en-US"/>
        </a:p>
      </dgm:t>
    </dgm:pt>
    <dgm:pt modelId="{F8B4A83E-F7E7-41D5-9B07-53A825871DAC}" type="pres">
      <dgm:prSet presAssocID="{BC3A9AAB-A583-4CCE-9673-48374A411C86}" presName="sibTrans" presStyleLbl="sibTrans2D1" presStyleIdx="0" presStyleCnt="3"/>
      <dgm:spPr/>
      <dgm:t>
        <a:bodyPr/>
        <a:lstStyle/>
        <a:p>
          <a:endParaRPr lang="en-US"/>
        </a:p>
      </dgm:t>
    </dgm:pt>
    <dgm:pt modelId="{ADA7F4D3-63A7-48D7-9EF5-D2D8EDF90800}" type="pres">
      <dgm:prSet presAssocID="{BC3A9AAB-A583-4CCE-9673-48374A411C86}" presName="connectorText" presStyleLbl="sibTrans2D1" presStyleIdx="0" presStyleCnt="3"/>
      <dgm:spPr/>
      <dgm:t>
        <a:bodyPr/>
        <a:lstStyle/>
        <a:p>
          <a:endParaRPr lang="en-US"/>
        </a:p>
      </dgm:t>
    </dgm:pt>
    <dgm:pt modelId="{D43667E2-D85B-46B8-95EA-04DDB3CB0E5A}" type="pres">
      <dgm:prSet presAssocID="{2AADAB54-BD39-4104-83F0-284EEB97806E}" presName="node" presStyleLbl="node1" presStyleIdx="1" presStyleCnt="3">
        <dgm:presLayoutVars>
          <dgm:bulletEnabled val="1"/>
        </dgm:presLayoutVars>
      </dgm:prSet>
      <dgm:spPr/>
      <dgm:t>
        <a:bodyPr/>
        <a:lstStyle/>
        <a:p>
          <a:endParaRPr lang="en-US"/>
        </a:p>
      </dgm:t>
    </dgm:pt>
    <dgm:pt modelId="{DC78E425-277D-49A9-A459-38CAFDA8E62E}" type="pres">
      <dgm:prSet presAssocID="{E80E84C5-653E-4C32-9EB6-456EF35EE3E4}" presName="sibTrans" presStyleLbl="sibTrans2D1" presStyleIdx="1" presStyleCnt="3"/>
      <dgm:spPr/>
      <dgm:t>
        <a:bodyPr/>
        <a:lstStyle/>
        <a:p>
          <a:endParaRPr lang="en-US"/>
        </a:p>
      </dgm:t>
    </dgm:pt>
    <dgm:pt modelId="{248D5A9F-5EE3-4873-A234-D764764B4F05}" type="pres">
      <dgm:prSet presAssocID="{E80E84C5-653E-4C32-9EB6-456EF35EE3E4}" presName="connectorText" presStyleLbl="sibTrans2D1" presStyleIdx="1" presStyleCnt="3"/>
      <dgm:spPr/>
      <dgm:t>
        <a:bodyPr/>
        <a:lstStyle/>
        <a:p>
          <a:endParaRPr lang="en-US"/>
        </a:p>
      </dgm:t>
    </dgm:pt>
    <dgm:pt modelId="{10D3B4FB-D566-4BE2-BD18-94541BEB62CE}" type="pres">
      <dgm:prSet presAssocID="{32C2B720-21B8-48D0-8545-0F41DC092511}" presName="node" presStyleLbl="node1" presStyleIdx="2" presStyleCnt="3">
        <dgm:presLayoutVars>
          <dgm:bulletEnabled val="1"/>
        </dgm:presLayoutVars>
      </dgm:prSet>
      <dgm:spPr/>
      <dgm:t>
        <a:bodyPr/>
        <a:lstStyle/>
        <a:p>
          <a:endParaRPr lang="en-US"/>
        </a:p>
      </dgm:t>
    </dgm:pt>
    <dgm:pt modelId="{3BE5E8F8-C66A-4A4E-AD72-E186A54B7B48}" type="pres">
      <dgm:prSet presAssocID="{3F0BD44A-8CE4-45B1-8FFA-FBCFCF84A7E0}" presName="sibTrans" presStyleLbl="sibTrans2D1" presStyleIdx="2" presStyleCnt="3"/>
      <dgm:spPr/>
      <dgm:t>
        <a:bodyPr/>
        <a:lstStyle/>
        <a:p>
          <a:endParaRPr lang="en-US"/>
        </a:p>
      </dgm:t>
    </dgm:pt>
    <dgm:pt modelId="{28BD51B5-97CE-4FD2-B23F-2EC71C9CC5C3}" type="pres">
      <dgm:prSet presAssocID="{3F0BD44A-8CE4-45B1-8FFA-FBCFCF84A7E0}" presName="connectorText" presStyleLbl="sibTrans2D1" presStyleIdx="2" presStyleCnt="3"/>
      <dgm:spPr/>
      <dgm:t>
        <a:bodyPr/>
        <a:lstStyle/>
        <a:p>
          <a:endParaRPr lang="en-US"/>
        </a:p>
      </dgm:t>
    </dgm:pt>
  </dgm:ptLst>
  <dgm:cxnLst>
    <dgm:cxn modelId="{C9F688E7-8D56-4B44-A0C6-B512FFE45469}" type="presOf" srcId="{E80E84C5-653E-4C32-9EB6-456EF35EE3E4}" destId="{DC78E425-277D-49A9-A459-38CAFDA8E62E}" srcOrd="0" destOrd="0" presId="urn:microsoft.com/office/officeart/2005/8/layout/cycle7"/>
    <dgm:cxn modelId="{FEB3C632-C30A-4DE1-9649-508D7CA4C045}" type="presOf" srcId="{BC3A9AAB-A583-4CCE-9673-48374A411C86}" destId="{F8B4A83E-F7E7-41D5-9B07-53A825871DAC}" srcOrd="0" destOrd="0" presId="urn:microsoft.com/office/officeart/2005/8/layout/cycle7"/>
    <dgm:cxn modelId="{B3B53424-2F20-43D6-B1D8-2FEEFB57FBBA}" srcId="{E36BD7DC-3002-4627-A6FC-C6E649A7ACDD}" destId="{891E4C8C-F19A-451A-A472-57E790267A48}" srcOrd="0" destOrd="0" parTransId="{1C401699-C3A1-40A5-BB58-B7C428515A61}" sibTransId="{BC3A9AAB-A583-4CCE-9673-48374A411C86}"/>
    <dgm:cxn modelId="{E9242CFD-37F5-49B1-AA60-680DAE44A0B7}" type="presOf" srcId="{BC3A9AAB-A583-4CCE-9673-48374A411C86}" destId="{ADA7F4D3-63A7-48D7-9EF5-D2D8EDF90800}" srcOrd="1" destOrd="0" presId="urn:microsoft.com/office/officeart/2005/8/layout/cycle7"/>
    <dgm:cxn modelId="{C9E620C0-C270-4172-8B5A-D192C9B66252}" type="presOf" srcId="{3F0BD44A-8CE4-45B1-8FFA-FBCFCF84A7E0}" destId="{28BD51B5-97CE-4FD2-B23F-2EC71C9CC5C3}" srcOrd="1" destOrd="0" presId="urn:microsoft.com/office/officeart/2005/8/layout/cycle7"/>
    <dgm:cxn modelId="{4CC99420-1698-4900-947E-895ECD3541FE}" type="presOf" srcId="{3F0BD44A-8CE4-45B1-8FFA-FBCFCF84A7E0}" destId="{3BE5E8F8-C66A-4A4E-AD72-E186A54B7B48}" srcOrd="0" destOrd="0" presId="urn:microsoft.com/office/officeart/2005/8/layout/cycle7"/>
    <dgm:cxn modelId="{41A756C8-BBBD-438A-9737-ACE767E5EFAC}" srcId="{E36BD7DC-3002-4627-A6FC-C6E649A7ACDD}" destId="{32C2B720-21B8-48D0-8545-0F41DC092511}" srcOrd="2" destOrd="0" parTransId="{29774674-0BD4-4B4D-987F-8EDC9905C007}" sibTransId="{3F0BD44A-8CE4-45B1-8FFA-FBCFCF84A7E0}"/>
    <dgm:cxn modelId="{8A23DAC3-F744-4E38-BF99-0DFDD3E1C592}" type="presOf" srcId="{E36BD7DC-3002-4627-A6FC-C6E649A7ACDD}" destId="{3601D476-3F81-402A-80D1-FD52839D83CB}" srcOrd="0" destOrd="0" presId="urn:microsoft.com/office/officeart/2005/8/layout/cycle7"/>
    <dgm:cxn modelId="{E9B32D4A-7E00-4600-9A07-5E15E322B34A}" type="presOf" srcId="{E80E84C5-653E-4C32-9EB6-456EF35EE3E4}" destId="{248D5A9F-5EE3-4873-A234-D764764B4F05}" srcOrd="1" destOrd="0" presId="urn:microsoft.com/office/officeart/2005/8/layout/cycle7"/>
    <dgm:cxn modelId="{37D5604B-C79D-4323-8282-9B2D048E83BD}" type="presOf" srcId="{891E4C8C-F19A-451A-A472-57E790267A48}" destId="{EE2AC936-3E56-4EFD-96E7-D708C951AB09}" srcOrd="0" destOrd="0" presId="urn:microsoft.com/office/officeart/2005/8/layout/cycle7"/>
    <dgm:cxn modelId="{1600290D-400B-427C-9073-C1535777B8A2}" type="presOf" srcId="{2AADAB54-BD39-4104-83F0-284EEB97806E}" destId="{D43667E2-D85B-46B8-95EA-04DDB3CB0E5A}" srcOrd="0" destOrd="0" presId="urn:microsoft.com/office/officeart/2005/8/layout/cycle7"/>
    <dgm:cxn modelId="{B6723849-A11C-42FA-8F0D-0389F4AB0F73}" type="presOf" srcId="{32C2B720-21B8-48D0-8545-0F41DC092511}" destId="{10D3B4FB-D566-4BE2-BD18-94541BEB62CE}" srcOrd="0" destOrd="0" presId="urn:microsoft.com/office/officeart/2005/8/layout/cycle7"/>
    <dgm:cxn modelId="{CC8DEEE7-B11A-49F6-ABAC-33AA7C4E09C8}" srcId="{E36BD7DC-3002-4627-A6FC-C6E649A7ACDD}" destId="{2AADAB54-BD39-4104-83F0-284EEB97806E}" srcOrd="1" destOrd="0" parTransId="{8C7CC244-B6BE-4C5F-8913-9E1114962DFD}" sibTransId="{E80E84C5-653E-4C32-9EB6-456EF35EE3E4}"/>
    <dgm:cxn modelId="{70E74390-DE00-4FE8-957D-A967787C2DBD}" type="presParOf" srcId="{3601D476-3F81-402A-80D1-FD52839D83CB}" destId="{EE2AC936-3E56-4EFD-96E7-D708C951AB09}" srcOrd="0" destOrd="0" presId="urn:microsoft.com/office/officeart/2005/8/layout/cycle7"/>
    <dgm:cxn modelId="{86C78C3C-AD66-44DD-950F-9CDEAFF3DE52}" type="presParOf" srcId="{3601D476-3F81-402A-80D1-FD52839D83CB}" destId="{F8B4A83E-F7E7-41D5-9B07-53A825871DAC}" srcOrd="1" destOrd="0" presId="urn:microsoft.com/office/officeart/2005/8/layout/cycle7"/>
    <dgm:cxn modelId="{A08E8441-CED0-4801-98A4-2DC8C3A7795D}" type="presParOf" srcId="{F8B4A83E-F7E7-41D5-9B07-53A825871DAC}" destId="{ADA7F4D3-63A7-48D7-9EF5-D2D8EDF90800}" srcOrd="0" destOrd="0" presId="urn:microsoft.com/office/officeart/2005/8/layout/cycle7"/>
    <dgm:cxn modelId="{9FAB1139-CA76-409B-A990-D579140A3AE5}" type="presParOf" srcId="{3601D476-3F81-402A-80D1-FD52839D83CB}" destId="{D43667E2-D85B-46B8-95EA-04DDB3CB0E5A}" srcOrd="2" destOrd="0" presId="urn:microsoft.com/office/officeart/2005/8/layout/cycle7"/>
    <dgm:cxn modelId="{5C37AA5F-53F3-4855-9364-84A38BBE71D2}" type="presParOf" srcId="{3601D476-3F81-402A-80D1-FD52839D83CB}" destId="{DC78E425-277D-49A9-A459-38CAFDA8E62E}" srcOrd="3" destOrd="0" presId="urn:microsoft.com/office/officeart/2005/8/layout/cycle7"/>
    <dgm:cxn modelId="{8BE1B628-C8E7-41B2-A06B-BBE58B77E8AA}" type="presParOf" srcId="{DC78E425-277D-49A9-A459-38CAFDA8E62E}" destId="{248D5A9F-5EE3-4873-A234-D764764B4F05}" srcOrd="0" destOrd="0" presId="urn:microsoft.com/office/officeart/2005/8/layout/cycle7"/>
    <dgm:cxn modelId="{3E88E553-BA5C-413B-AA8A-FB50393FDDFE}" type="presParOf" srcId="{3601D476-3F81-402A-80D1-FD52839D83CB}" destId="{10D3B4FB-D566-4BE2-BD18-94541BEB62CE}" srcOrd="4" destOrd="0" presId="urn:microsoft.com/office/officeart/2005/8/layout/cycle7"/>
    <dgm:cxn modelId="{F7FB0A91-15F4-4208-A254-91741C82C899}" type="presParOf" srcId="{3601D476-3F81-402A-80D1-FD52839D83CB}" destId="{3BE5E8F8-C66A-4A4E-AD72-E186A54B7B48}" srcOrd="5" destOrd="0" presId="urn:microsoft.com/office/officeart/2005/8/layout/cycle7"/>
    <dgm:cxn modelId="{33003272-10B1-4B12-A622-9297DC889F44}" type="presParOf" srcId="{3BE5E8F8-C66A-4A4E-AD72-E186A54B7B48}" destId="{28BD51B5-97CE-4FD2-B23F-2EC71C9CC5C3}" srcOrd="0" destOrd="0" presId="urn:microsoft.com/office/officeart/2005/8/layout/cycle7"/>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2B0556-B999-40A4-B961-E413C6C6F308}" type="doc">
      <dgm:prSet loTypeId="urn:microsoft.com/office/officeart/2009/3/layout/RandomtoResultProcess" loCatId="process" qsTypeId="urn:microsoft.com/office/officeart/2005/8/quickstyle/simple1" qsCatId="simple" csTypeId="urn:microsoft.com/office/officeart/2005/8/colors/colorful1#1" csCatId="colorful" phldr="1"/>
      <dgm:spPr/>
      <dgm:t>
        <a:bodyPr/>
        <a:lstStyle/>
        <a:p>
          <a:endParaRPr lang="en-US"/>
        </a:p>
      </dgm:t>
    </dgm:pt>
    <dgm:pt modelId="{C41B3DBD-E709-4779-96AD-F1DEF7891797}">
      <dgm:prSet phldrT="[Text]" custT="1"/>
      <dgm:spPr/>
      <dgm:t>
        <a:bodyPr/>
        <a:lstStyle/>
        <a:p>
          <a:r>
            <a:rPr lang="en-US" sz="2400" b="1" dirty="0" smtClean="0"/>
            <a:t>Preparing</a:t>
          </a:r>
          <a:endParaRPr lang="en-US" sz="1900" b="1" dirty="0"/>
        </a:p>
      </dgm:t>
    </dgm:pt>
    <dgm:pt modelId="{577DB91E-1ECF-41E6-AA61-EA5D74BAAB45}" type="parTrans" cxnId="{B8148669-BCCD-459A-BC28-B380A98B860F}">
      <dgm:prSet/>
      <dgm:spPr/>
      <dgm:t>
        <a:bodyPr/>
        <a:lstStyle/>
        <a:p>
          <a:endParaRPr lang="en-US"/>
        </a:p>
      </dgm:t>
    </dgm:pt>
    <dgm:pt modelId="{C6606233-BF1C-4926-B371-0CBFB3F62067}" type="sibTrans" cxnId="{B8148669-BCCD-459A-BC28-B380A98B860F}">
      <dgm:prSet/>
      <dgm:spPr/>
      <dgm:t>
        <a:bodyPr/>
        <a:lstStyle/>
        <a:p>
          <a:endParaRPr lang="en-US"/>
        </a:p>
      </dgm:t>
    </dgm:pt>
    <dgm:pt modelId="{1CC9ED56-F15E-490F-BED2-4EB299C4DFF6}">
      <dgm:prSet phldrT="[Text]" custT="1"/>
      <dgm:spPr>
        <a:solidFill>
          <a:schemeClr val="accent4"/>
        </a:solidFill>
      </dgm:spPr>
      <dgm:t>
        <a:bodyPr/>
        <a:lstStyle/>
        <a:p>
          <a:r>
            <a:rPr lang="en-US" sz="1800" b="1" dirty="0" smtClean="0"/>
            <a:t>Closing</a:t>
          </a:r>
          <a:endParaRPr lang="en-US" sz="1800" b="1" dirty="0"/>
        </a:p>
      </dgm:t>
    </dgm:pt>
    <dgm:pt modelId="{2E8CEAB3-99BE-4771-9701-0EB70AE1D285}" type="parTrans" cxnId="{AAEF9B14-5811-4300-887E-E7C08070FEBE}">
      <dgm:prSet/>
      <dgm:spPr/>
      <dgm:t>
        <a:bodyPr/>
        <a:lstStyle/>
        <a:p>
          <a:endParaRPr lang="en-US"/>
        </a:p>
      </dgm:t>
    </dgm:pt>
    <dgm:pt modelId="{A9045A30-A3D0-4F7E-BEE4-8D1493068765}" type="sibTrans" cxnId="{AAEF9B14-5811-4300-887E-E7C08070FEBE}">
      <dgm:prSet/>
      <dgm:spPr/>
      <dgm:t>
        <a:bodyPr/>
        <a:lstStyle/>
        <a:p>
          <a:endParaRPr lang="en-US"/>
        </a:p>
      </dgm:t>
    </dgm:pt>
    <dgm:pt modelId="{B948C03B-A359-4435-A024-6A8E98540AB2}">
      <dgm:prSet phldrT="[Text]"/>
      <dgm:spPr/>
      <dgm:t>
        <a:bodyPr/>
        <a:lstStyle/>
        <a:p>
          <a:endParaRPr lang="en-US" dirty="0"/>
        </a:p>
      </dgm:t>
    </dgm:pt>
    <dgm:pt modelId="{CF672587-269C-489E-BE33-A95ED0D3BA9C}" type="sibTrans" cxnId="{0C5F4CF7-4724-4800-8472-F6E2D055CB68}">
      <dgm:prSet/>
      <dgm:spPr/>
      <dgm:t>
        <a:bodyPr/>
        <a:lstStyle/>
        <a:p>
          <a:endParaRPr lang="en-US"/>
        </a:p>
      </dgm:t>
    </dgm:pt>
    <dgm:pt modelId="{301C0793-768C-48BA-A619-6DE114F401DA}" type="parTrans" cxnId="{0C5F4CF7-4724-4800-8472-F6E2D055CB68}">
      <dgm:prSet/>
      <dgm:spPr/>
      <dgm:t>
        <a:bodyPr/>
        <a:lstStyle/>
        <a:p>
          <a:endParaRPr lang="en-US"/>
        </a:p>
      </dgm:t>
    </dgm:pt>
    <dgm:pt modelId="{17F0E3AD-DEBE-49DE-A060-49ACD69FADA2}" type="pres">
      <dgm:prSet presAssocID="{352B0556-B999-40A4-B961-E413C6C6F308}" presName="Name0" presStyleCnt="0">
        <dgm:presLayoutVars>
          <dgm:dir/>
          <dgm:animOne val="branch"/>
          <dgm:animLvl val="lvl"/>
        </dgm:presLayoutVars>
      </dgm:prSet>
      <dgm:spPr/>
      <dgm:t>
        <a:bodyPr/>
        <a:lstStyle/>
        <a:p>
          <a:endParaRPr lang="en-US"/>
        </a:p>
      </dgm:t>
    </dgm:pt>
    <dgm:pt modelId="{C96D0B4B-E262-41FC-A7F6-2BD3E0AA5EFD}" type="pres">
      <dgm:prSet presAssocID="{C41B3DBD-E709-4779-96AD-F1DEF7891797}" presName="chaos" presStyleCnt="0"/>
      <dgm:spPr/>
    </dgm:pt>
    <dgm:pt modelId="{D41BBABC-AC05-4ED4-93E8-4C8EEF2698BC}" type="pres">
      <dgm:prSet presAssocID="{C41B3DBD-E709-4779-96AD-F1DEF7891797}" presName="parTx1" presStyleLbl="revTx" presStyleIdx="0" presStyleCnt="2" custScaleX="87152" custScaleY="48928"/>
      <dgm:spPr/>
      <dgm:t>
        <a:bodyPr/>
        <a:lstStyle/>
        <a:p>
          <a:endParaRPr lang="en-US"/>
        </a:p>
      </dgm:t>
    </dgm:pt>
    <dgm:pt modelId="{DEEC26FD-9629-42B5-A195-48B672DE35E6}" type="pres">
      <dgm:prSet presAssocID="{C41B3DBD-E709-4779-96AD-F1DEF7891797}" presName="c1" presStyleLbl="node1" presStyleIdx="0" presStyleCnt="19"/>
      <dgm:spPr/>
    </dgm:pt>
    <dgm:pt modelId="{8E2A264D-0912-4D98-8B74-C9631DBCC40F}" type="pres">
      <dgm:prSet presAssocID="{C41B3DBD-E709-4779-96AD-F1DEF7891797}" presName="c2" presStyleLbl="node1" presStyleIdx="1" presStyleCnt="19"/>
      <dgm:spPr/>
    </dgm:pt>
    <dgm:pt modelId="{5F955C78-CFE2-496B-B9EA-7F2EB12F87A9}" type="pres">
      <dgm:prSet presAssocID="{C41B3DBD-E709-4779-96AD-F1DEF7891797}" presName="c3" presStyleLbl="node1" presStyleIdx="2" presStyleCnt="19"/>
      <dgm:spPr/>
    </dgm:pt>
    <dgm:pt modelId="{E229BCD7-6140-4ED0-9E57-EBFE7BF05AC3}" type="pres">
      <dgm:prSet presAssocID="{C41B3DBD-E709-4779-96AD-F1DEF7891797}" presName="c4" presStyleLbl="node1" presStyleIdx="3" presStyleCnt="19"/>
      <dgm:spPr/>
    </dgm:pt>
    <dgm:pt modelId="{C461990F-6E61-4EDC-94BC-366C2448BB0C}" type="pres">
      <dgm:prSet presAssocID="{C41B3DBD-E709-4779-96AD-F1DEF7891797}" presName="c5" presStyleLbl="node1" presStyleIdx="4" presStyleCnt="19"/>
      <dgm:spPr/>
    </dgm:pt>
    <dgm:pt modelId="{7F86B22E-A416-4CF0-92D9-FEBED606A642}" type="pres">
      <dgm:prSet presAssocID="{C41B3DBD-E709-4779-96AD-F1DEF7891797}" presName="c6" presStyleLbl="node1" presStyleIdx="5" presStyleCnt="19"/>
      <dgm:spPr/>
    </dgm:pt>
    <dgm:pt modelId="{5A0C1B87-3F76-4337-8EBD-234CF9555283}" type="pres">
      <dgm:prSet presAssocID="{C41B3DBD-E709-4779-96AD-F1DEF7891797}" presName="c7" presStyleLbl="node1" presStyleIdx="6" presStyleCnt="19"/>
      <dgm:spPr/>
    </dgm:pt>
    <dgm:pt modelId="{B6F7CD49-AEEA-4860-98C9-928921F38937}" type="pres">
      <dgm:prSet presAssocID="{C41B3DBD-E709-4779-96AD-F1DEF7891797}" presName="c8" presStyleLbl="node1" presStyleIdx="7" presStyleCnt="19"/>
      <dgm:spPr/>
    </dgm:pt>
    <dgm:pt modelId="{E988F00F-8F9B-4DA9-8E32-D40EBDFAA3F8}" type="pres">
      <dgm:prSet presAssocID="{C41B3DBD-E709-4779-96AD-F1DEF7891797}" presName="c9" presStyleLbl="node1" presStyleIdx="8" presStyleCnt="19"/>
      <dgm:spPr/>
    </dgm:pt>
    <dgm:pt modelId="{97A4C3E8-2402-4D65-8DB8-8E535363D3C8}" type="pres">
      <dgm:prSet presAssocID="{C41B3DBD-E709-4779-96AD-F1DEF7891797}" presName="c10" presStyleLbl="node1" presStyleIdx="9" presStyleCnt="19"/>
      <dgm:spPr/>
    </dgm:pt>
    <dgm:pt modelId="{E73540E5-8BA3-45FB-B55C-573ED2736D17}" type="pres">
      <dgm:prSet presAssocID="{C41B3DBD-E709-4779-96AD-F1DEF7891797}" presName="c11" presStyleLbl="node1" presStyleIdx="10" presStyleCnt="19"/>
      <dgm:spPr/>
    </dgm:pt>
    <dgm:pt modelId="{94BB4A0A-4436-429E-8C27-4A2F497A7630}" type="pres">
      <dgm:prSet presAssocID="{C41B3DBD-E709-4779-96AD-F1DEF7891797}" presName="c12" presStyleLbl="node1" presStyleIdx="11" presStyleCnt="19"/>
      <dgm:spPr/>
    </dgm:pt>
    <dgm:pt modelId="{A434D055-F9B8-4EC8-8A3B-5832A8D33A66}" type="pres">
      <dgm:prSet presAssocID="{C41B3DBD-E709-4779-96AD-F1DEF7891797}" presName="c13" presStyleLbl="node1" presStyleIdx="12" presStyleCnt="19"/>
      <dgm:spPr/>
    </dgm:pt>
    <dgm:pt modelId="{F24DE7A4-E4AC-4A08-AF4D-8495DE4B4B57}" type="pres">
      <dgm:prSet presAssocID="{C41B3DBD-E709-4779-96AD-F1DEF7891797}" presName="c14" presStyleLbl="node1" presStyleIdx="13" presStyleCnt="19"/>
      <dgm:spPr/>
    </dgm:pt>
    <dgm:pt modelId="{3188A770-68BD-4CD6-8289-D17ECAC239BB}" type="pres">
      <dgm:prSet presAssocID="{C41B3DBD-E709-4779-96AD-F1DEF7891797}" presName="c15" presStyleLbl="node1" presStyleIdx="14" presStyleCnt="19"/>
      <dgm:spPr/>
    </dgm:pt>
    <dgm:pt modelId="{2021D91E-8BAD-4F71-9F3D-8995B1125270}" type="pres">
      <dgm:prSet presAssocID="{C41B3DBD-E709-4779-96AD-F1DEF7891797}" presName="c16" presStyleLbl="node1" presStyleIdx="15" presStyleCnt="19"/>
      <dgm:spPr/>
    </dgm:pt>
    <dgm:pt modelId="{AFFB4FFC-E71A-4B7B-850B-AEBC013326C3}" type="pres">
      <dgm:prSet presAssocID="{C41B3DBD-E709-4779-96AD-F1DEF7891797}" presName="c17" presStyleLbl="node1" presStyleIdx="16" presStyleCnt="19"/>
      <dgm:spPr/>
    </dgm:pt>
    <dgm:pt modelId="{DC75BE08-4A62-448C-AACB-E7B6B3055088}" type="pres">
      <dgm:prSet presAssocID="{C41B3DBD-E709-4779-96AD-F1DEF7891797}" presName="c18" presStyleLbl="node1" presStyleIdx="17" presStyleCnt="19"/>
      <dgm:spPr/>
    </dgm:pt>
    <dgm:pt modelId="{03A2DBF3-2855-4AFB-A053-578B6DA3AC99}" type="pres">
      <dgm:prSet presAssocID="{C6606233-BF1C-4926-B371-0CBFB3F62067}" presName="chevronComposite1" presStyleCnt="0"/>
      <dgm:spPr/>
    </dgm:pt>
    <dgm:pt modelId="{B44EF807-6030-4319-B367-E4A23A90A865}" type="pres">
      <dgm:prSet presAssocID="{C6606233-BF1C-4926-B371-0CBFB3F62067}" presName="chevron1" presStyleLbl="sibTrans2D1" presStyleIdx="0" presStyleCnt="2" custLinFactX="100000" custLinFactNeighborX="151842" custLinFactNeighborY="2165"/>
      <dgm:spPr>
        <a:solidFill>
          <a:schemeClr val="accent3"/>
        </a:solidFill>
      </dgm:spPr>
      <dgm:t>
        <a:bodyPr/>
        <a:lstStyle/>
        <a:p>
          <a:endParaRPr lang="en-US"/>
        </a:p>
      </dgm:t>
    </dgm:pt>
    <dgm:pt modelId="{87EDCDE9-BF3B-49EE-BD35-F3D1A772BBBB}" type="pres">
      <dgm:prSet presAssocID="{C6606233-BF1C-4926-B371-0CBFB3F62067}" presName="spChevron1" presStyleCnt="0"/>
      <dgm:spPr/>
    </dgm:pt>
    <dgm:pt modelId="{407A777C-23A2-4806-A328-F8004722C030}" type="pres">
      <dgm:prSet presAssocID="{C6606233-BF1C-4926-B371-0CBFB3F62067}" presName="overlap" presStyleCnt="0"/>
      <dgm:spPr/>
    </dgm:pt>
    <dgm:pt modelId="{981BB8EB-B899-4295-85A3-E48D00A9E254}" type="pres">
      <dgm:prSet presAssocID="{C6606233-BF1C-4926-B371-0CBFB3F62067}" presName="chevronComposite2" presStyleCnt="0"/>
      <dgm:spPr/>
    </dgm:pt>
    <dgm:pt modelId="{23AB5C6E-2954-4F20-9A41-A0BD86ED73F9}" type="pres">
      <dgm:prSet presAssocID="{C6606233-BF1C-4926-B371-0CBFB3F62067}" presName="chevron2" presStyleLbl="sibTrans2D1" presStyleIdx="1" presStyleCnt="2" custLinFactX="100000" custLinFactNeighborX="127875" custLinFactNeighborY="2165"/>
      <dgm:spPr/>
    </dgm:pt>
    <dgm:pt modelId="{0D86B9C5-495C-4BA0-A6EA-33A5477BB1CA}" type="pres">
      <dgm:prSet presAssocID="{C6606233-BF1C-4926-B371-0CBFB3F62067}" presName="spChevron2" presStyleCnt="0"/>
      <dgm:spPr/>
    </dgm:pt>
    <dgm:pt modelId="{08117046-00AC-4ED7-A06A-5DA29F8324E7}" type="pres">
      <dgm:prSet presAssocID="{1CC9ED56-F15E-490F-BED2-4EB299C4DFF6}" presName="last" presStyleCnt="0"/>
      <dgm:spPr/>
    </dgm:pt>
    <dgm:pt modelId="{80E55FCB-B756-4FE3-9D70-737B8A39BB37}" type="pres">
      <dgm:prSet presAssocID="{1CC9ED56-F15E-490F-BED2-4EB299C4DFF6}" presName="circleTx" presStyleLbl="node1" presStyleIdx="18" presStyleCnt="19" custScaleX="60648" custScaleY="61794" custLinFactNeighborX="78314" custLinFactNeighborY="1595"/>
      <dgm:spPr/>
      <dgm:t>
        <a:bodyPr/>
        <a:lstStyle/>
        <a:p>
          <a:endParaRPr lang="en-US"/>
        </a:p>
      </dgm:t>
    </dgm:pt>
    <dgm:pt modelId="{43FC4E1C-2138-45D3-8906-8E8AE8659770}" type="pres">
      <dgm:prSet presAssocID="{1CC9ED56-F15E-490F-BED2-4EB299C4DFF6}" presName="desTxN" presStyleLbl="revTx" presStyleIdx="1" presStyleCnt="2">
        <dgm:presLayoutVars>
          <dgm:bulletEnabled val="1"/>
        </dgm:presLayoutVars>
      </dgm:prSet>
      <dgm:spPr/>
      <dgm:t>
        <a:bodyPr/>
        <a:lstStyle/>
        <a:p>
          <a:endParaRPr lang="en-US"/>
        </a:p>
      </dgm:t>
    </dgm:pt>
    <dgm:pt modelId="{3C4FD7C7-4F18-4843-8857-26A7FA32C1FE}" type="pres">
      <dgm:prSet presAssocID="{1CC9ED56-F15E-490F-BED2-4EB299C4DFF6}" presName="spN" presStyleCnt="0"/>
      <dgm:spPr/>
    </dgm:pt>
  </dgm:ptLst>
  <dgm:cxnLst>
    <dgm:cxn modelId="{AAEF9B14-5811-4300-887E-E7C08070FEBE}" srcId="{352B0556-B999-40A4-B961-E413C6C6F308}" destId="{1CC9ED56-F15E-490F-BED2-4EB299C4DFF6}" srcOrd="1" destOrd="0" parTransId="{2E8CEAB3-99BE-4771-9701-0EB70AE1D285}" sibTransId="{A9045A30-A3D0-4F7E-BEE4-8D1493068765}"/>
    <dgm:cxn modelId="{3665D816-F904-424C-8107-C2E7534E69BC}" type="presOf" srcId="{C41B3DBD-E709-4779-96AD-F1DEF7891797}" destId="{D41BBABC-AC05-4ED4-93E8-4C8EEF2698BC}" srcOrd="0" destOrd="0" presId="urn:microsoft.com/office/officeart/2009/3/layout/RandomtoResultProcess"/>
    <dgm:cxn modelId="{EAFC8725-EFD2-4498-B565-BD08AAD8DAB8}" type="presOf" srcId="{1CC9ED56-F15E-490F-BED2-4EB299C4DFF6}" destId="{80E55FCB-B756-4FE3-9D70-737B8A39BB37}" srcOrd="0" destOrd="0" presId="urn:microsoft.com/office/officeart/2009/3/layout/RandomtoResultProcess"/>
    <dgm:cxn modelId="{0C97ABD2-4649-4C6A-8BC2-C3476EE9AAE8}" type="presOf" srcId="{B948C03B-A359-4435-A024-6A8E98540AB2}" destId="{43FC4E1C-2138-45D3-8906-8E8AE8659770}" srcOrd="0" destOrd="0" presId="urn:microsoft.com/office/officeart/2009/3/layout/RandomtoResultProcess"/>
    <dgm:cxn modelId="{2CE8CFD9-8C27-4072-8C39-85CC0F5EA089}" type="presOf" srcId="{352B0556-B999-40A4-B961-E413C6C6F308}" destId="{17F0E3AD-DEBE-49DE-A060-49ACD69FADA2}" srcOrd="0" destOrd="0" presId="urn:microsoft.com/office/officeart/2009/3/layout/RandomtoResultProcess"/>
    <dgm:cxn modelId="{B8148669-BCCD-459A-BC28-B380A98B860F}" srcId="{352B0556-B999-40A4-B961-E413C6C6F308}" destId="{C41B3DBD-E709-4779-96AD-F1DEF7891797}" srcOrd="0" destOrd="0" parTransId="{577DB91E-1ECF-41E6-AA61-EA5D74BAAB45}" sibTransId="{C6606233-BF1C-4926-B371-0CBFB3F62067}"/>
    <dgm:cxn modelId="{0C5F4CF7-4724-4800-8472-F6E2D055CB68}" srcId="{1CC9ED56-F15E-490F-BED2-4EB299C4DFF6}" destId="{B948C03B-A359-4435-A024-6A8E98540AB2}" srcOrd="0" destOrd="0" parTransId="{301C0793-768C-48BA-A619-6DE114F401DA}" sibTransId="{CF672587-269C-489E-BE33-A95ED0D3BA9C}"/>
    <dgm:cxn modelId="{1C378CB0-899A-4DD4-8F58-B3ED21D11DCB}" type="presParOf" srcId="{17F0E3AD-DEBE-49DE-A060-49ACD69FADA2}" destId="{C96D0B4B-E262-41FC-A7F6-2BD3E0AA5EFD}" srcOrd="0" destOrd="0" presId="urn:microsoft.com/office/officeart/2009/3/layout/RandomtoResultProcess"/>
    <dgm:cxn modelId="{A16FF4D3-B421-4668-877F-B1340A8FDDD4}" type="presParOf" srcId="{C96D0B4B-E262-41FC-A7F6-2BD3E0AA5EFD}" destId="{D41BBABC-AC05-4ED4-93E8-4C8EEF2698BC}" srcOrd="0" destOrd="0" presId="urn:microsoft.com/office/officeart/2009/3/layout/RandomtoResultProcess"/>
    <dgm:cxn modelId="{758812CE-A550-48D5-AAFB-4E972BACF6D4}" type="presParOf" srcId="{C96D0B4B-E262-41FC-A7F6-2BD3E0AA5EFD}" destId="{DEEC26FD-9629-42B5-A195-48B672DE35E6}" srcOrd="1" destOrd="0" presId="urn:microsoft.com/office/officeart/2009/3/layout/RandomtoResultProcess"/>
    <dgm:cxn modelId="{24BF26A3-428B-456F-A398-1C8E31FC756E}" type="presParOf" srcId="{C96D0B4B-E262-41FC-A7F6-2BD3E0AA5EFD}" destId="{8E2A264D-0912-4D98-8B74-C9631DBCC40F}" srcOrd="2" destOrd="0" presId="urn:microsoft.com/office/officeart/2009/3/layout/RandomtoResultProcess"/>
    <dgm:cxn modelId="{ADC93990-76B9-445E-90F0-1C12CF0448D7}" type="presParOf" srcId="{C96D0B4B-E262-41FC-A7F6-2BD3E0AA5EFD}" destId="{5F955C78-CFE2-496B-B9EA-7F2EB12F87A9}" srcOrd="3" destOrd="0" presId="urn:microsoft.com/office/officeart/2009/3/layout/RandomtoResultProcess"/>
    <dgm:cxn modelId="{0D41FA19-0475-4F3C-AB76-FDC1F0488793}" type="presParOf" srcId="{C96D0B4B-E262-41FC-A7F6-2BD3E0AA5EFD}" destId="{E229BCD7-6140-4ED0-9E57-EBFE7BF05AC3}" srcOrd="4" destOrd="0" presId="urn:microsoft.com/office/officeart/2009/3/layout/RandomtoResultProcess"/>
    <dgm:cxn modelId="{80A64E4C-CF2A-498A-B065-B0DC70B60B6E}" type="presParOf" srcId="{C96D0B4B-E262-41FC-A7F6-2BD3E0AA5EFD}" destId="{C461990F-6E61-4EDC-94BC-366C2448BB0C}" srcOrd="5" destOrd="0" presId="urn:microsoft.com/office/officeart/2009/3/layout/RandomtoResultProcess"/>
    <dgm:cxn modelId="{B243CD2A-34BE-4FF1-9E26-7A88D15C072C}" type="presParOf" srcId="{C96D0B4B-E262-41FC-A7F6-2BD3E0AA5EFD}" destId="{7F86B22E-A416-4CF0-92D9-FEBED606A642}" srcOrd="6" destOrd="0" presId="urn:microsoft.com/office/officeart/2009/3/layout/RandomtoResultProcess"/>
    <dgm:cxn modelId="{EA28881A-1222-47CA-884E-DE3C35AB9696}" type="presParOf" srcId="{C96D0B4B-E262-41FC-A7F6-2BD3E0AA5EFD}" destId="{5A0C1B87-3F76-4337-8EBD-234CF9555283}" srcOrd="7" destOrd="0" presId="urn:microsoft.com/office/officeart/2009/3/layout/RandomtoResultProcess"/>
    <dgm:cxn modelId="{4C5EA02F-CCA7-478D-B11A-ABA2786A31B9}" type="presParOf" srcId="{C96D0B4B-E262-41FC-A7F6-2BD3E0AA5EFD}" destId="{B6F7CD49-AEEA-4860-98C9-928921F38937}" srcOrd="8" destOrd="0" presId="urn:microsoft.com/office/officeart/2009/3/layout/RandomtoResultProcess"/>
    <dgm:cxn modelId="{D10927B3-3F22-4037-9764-B723F5DA9452}" type="presParOf" srcId="{C96D0B4B-E262-41FC-A7F6-2BD3E0AA5EFD}" destId="{E988F00F-8F9B-4DA9-8E32-D40EBDFAA3F8}" srcOrd="9" destOrd="0" presId="urn:microsoft.com/office/officeart/2009/3/layout/RandomtoResultProcess"/>
    <dgm:cxn modelId="{F2FA6B54-8C99-461D-9D8E-F7C30D32F001}" type="presParOf" srcId="{C96D0B4B-E262-41FC-A7F6-2BD3E0AA5EFD}" destId="{97A4C3E8-2402-4D65-8DB8-8E535363D3C8}" srcOrd="10" destOrd="0" presId="urn:microsoft.com/office/officeart/2009/3/layout/RandomtoResultProcess"/>
    <dgm:cxn modelId="{9651EBF7-42AC-4584-948E-4AA14EA80679}" type="presParOf" srcId="{C96D0B4B-E262-41FC-A7F6-2BD3E0AA5EFD}" destId="{E73540E5-8BA3-45FB-B55C-573ED2736D17}" srcOrd="11" destOrd="0" presId="urn:microsoft.com/office/officeart/2009/3/layout/RandomtoResultProcess"/>
    <dgm:cxn modelId="{2413CE64-4E51-4565-85A2-D60B86613CB5}" type="presParOf" srcId="{C96D0B4B-E262-41FC-A7F6-2BD3E0AA5EFD}" destId="{94BB4A0A-4436-429E-8C27-4A2F497A7630}" srcOrd="12" destOrd="0" presId="urn:microsoft.com/office/officeart/2009/3/layout/RandomtoResultProcess"/>
    <dgm:cxn modelId="{DA35FBFB-7C65-41C2-B4D7-9663132FAA36}" type="presParOf" srcId="{C96D0B4B-E262-41FC-A7F6-2BD3E0AA5EFD}" destId="{A434D055-F9B8-4EC8-8A3B-5832A8D33A66}" srcOrd="13" destOrd="0" presId="urn:microsoft.com/office/officeart/2009/3/layout/RandomtoResultProcess"/>
    <dgm:cxn modelId="{12BCC8F3-4AA6-41D3-8C7D-1D40E638AB5C}" type="presParOf" srcId="{C96D0B4B-E262-41FC-A7F6-2BD3E0AA5EFD}" destId="{F24DE7A4-E4AC-4A08-AF4D-8495DE4B4B57}" srcOrd="14" destOrd="0" presId="urn:microsoft.com/office/officeart/2009/3/layout/RandomtoResultProcess"/>
    <dgm:cxn modelId="{3C116CE3-23F1-4746-BD6E-4D11596F1285}" type="presParOf" srcId="{C96D0B4B-E262-41FC-A7F6-2BD3E0AA5EFD}" destId="{3188A770-68BD-4CD6-8289-D17ECAC239BB}" srcOrd="15" destOrd="0" presId="urn:microsoft.com/office/officeart/2009/3/layout/RandomtoResultProcess"/>
    <dgm:cxn modelId="{21151944-0447-4B40-81DB-E203E6135007}" type="presParOf" srcId="{C96D0B4B-E262-41FC-A7F6-2BD3E0AA5EFD}" destId="{2021D91E-8BAD-4F71-9F3D-8995B1125270}" srcOrd="16" destOrd="0" presId="urn:microsoft.com/office/officeart/2009/3/layout/RandomtoResultProcess"/>
    <dgm:cxn modelId="{BEEF1466-CE96-430F-BA34-37006BDC53BB}" type="presParOf" srcId="{C96D0B4B-E262-41FC-A7F6-2BD3E0AA5EFD}" destId="{AFFB4FFC-E71A-4B7B-850B-AEBC013326C3}" srcOrd="17" destOrd="0" presId="urn:microsoft.com/office/officeart/2009/3/layout/RandomtoResultProcess"/>
    <dgm:cxn modelId="{B404AEF2-DDD4-4125-B0F5-0D767559D7D6}" type="presParOf" srcId="{C96D0B4B-E262-41FC-A7F6-2BD3E0AA5EFD}" destId="{DC75BE08-4A62-448C-AACB-E7B6B3055088}" srcOrd="18" destOrd="0" presId="urn:microsoft.com/office/officeart/2009/3/layout/RandomtoResultProcess"/>
    <dgm:cxn modelId="{B950053E-63EF-45E8-9E9E-69144D5EB9F8}" type="presParOf" srcId="{17F0E3AD-DEBE-49DE-A060-49ACD69FADA2}" destId="{03A2DBF3-2855-4AFB-A053-578B6DA3AC99}" srcOrd="1" destOrd="0" presId="urn:microsoft.com/office/officeart/2009/3/layout/RandomtoResultProcess"/>
    <dgm:cxn modelId="{73A2BB20-4BA6-4F33-8F7F-46FA8EFE6A8F}" type="presParOf" srcId="{03A2DBF3-2855-4AFB-A053-578B6DA3AC99}" destId="{B44EF807-6030-4319-B367-E4A23A90A865}" srcOrd="0" destOrd="0" presId="urn:microsoft.com/office/officeart/2009/3/layout/RandomtoResultProcess"/>
    <dgm:cxn modelId="{DB2E9AE9-5D41-4191-8684-DF0467EEB2A7}" type="presParOf" srcId="{03A2DBF3-2855-4AFB-A053-578B6DA3AC99}" destId="{87EDCDE9-BF3B-49EE-BD35-F3D1A772BBBB}" srcOrd="1" destOrd="0" presId="urn:microsoft.com/office/officeart/2009/3/layout/RandomtoResultProcess"/>
    <dgm:cxn modelId="{0AF89D81-E308-47CE-9B69-9F82E70618A4}" type="presParOf" srcId="{17F0E3AD-DEBE-49DE-A060-49ACD69FADA2}" destId="{407A777C-23A2-4806-A328-F8004722C030}" srcOrd="2" destOrd="0" presId="urn:microsoft.com/office/officeart/2009/3/layout/RandomtoResultProcess"/>
    <dgm:cxn modelId="{0600CF23-C318-480F-B593-B17E0BAF72A4}" type="presParOf" srcId="{17F0E3AD-DEBE-49DE-A060-49ACD69FADA2}" destId="{981BB8EB-B899-4295-85A3-E48D00A9E254}" srcOrd="3" destOrd="0" presId="urn:microsoft.com/office/officeart/2009/3/layout/RandomtoResultProcess"/>
    <dgm:cxn modelId="{A27EE5BA-6BCC-471D-8E71-C395E9E13C41}" type="presParOf" srcId="{981BB8EB-B899-4295-85A3-E48D00A9E254}" destId="{23AB5C6E-2954-4F20-9A41-A0BD86ED73F9}" srcOrd="0" destOrd="0" presId="urn:microsoft.com/office/officeart/2009/3/layout/RandomtoResultProcess"/>
    <dgm:cxn modelId="{C9181825-B0D8-4F20-9A48-E91D8FB9B7FB}" type="presParOf" srcId="{981BB8EB-B899-4295-85A3-E48D00A9E254}" destId="{0D86B9C5-495C-4BA0-A6EA-33A5477BB1CA}" srcOrd="1" destOrd="0" presId="urn:microsoft.com/office/officeart/2009/3/layout/RandomtoResultProcess"/>
    <dgm:cxn modelId="{00926994-9F71-4C8C-8D94-9DC94543105E}" type="presParOf" srcId="{17F0E3AD-DEBE-49DE-A060-49ACD69FADA2}" destId="{08117046-00AC-4ED7-A06A-5DA29F8324E7}" srcOrd="4" destOrd="0" presId="urn:microsoft.com/office/officeart/2009/3/layout/RandomtoResultProcess"/>
    <dgm:cxn modelId="{849007D2-EFA4-498F-9449-7F443B167C59}" type="presParOf" srcId="{08117046-00AC-4ED7-A06A-5DA29F8324E7}" destId="{80E55FCB-B756-4FE3-9D70-737B8A39BB37}" srcOrd="0" destOrd="0" presId="urn:microsoft.com/office/officeart/2009/3/layout/RandomtoResultProcess"/>
    <dgm:cxn modelId="{A9A328DF-DBF4-4647-82F1-DE2FA98BBDF7}" type="presParOf" srcId="{08117046-00AC-4ED7-A06A-5DA29F8324E7}" destId="{43FC4E1C-2138-45D3-8906-8E8AE8659770}" srcOrd="1" destOrd="0" presId="urn:microsoft.com/office/officeart/2009/3/layout/RandomtoResultProcess"/>
    <dgm:cxn modelId="{D14367A0-20A7-4939-8271-0F2244D82F7D}" type="presParOf" srcId="{08117046-00AC-4ED7-A06A-5DA29F8324E7}" destId="{3C4FD7C7-4F18-4843-8857-26A7FA32C1FE}" srcOrd="2" destOrd="0" presId="urn:microsoft.com/office/officeart/2009/3/layout/RandomtoResultProcess"/>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E2AC936-3E56-4EFD-96E7-D708C951AB09}">
      <dsp:nvSpPr>
        <dsp:cNvPr id="0" name=""/>
        <dsp:cNvSpPr/>
      </dsp:nvSpPr>
      <dsp:spPr>
        <a:xfrm>
          <a:off x="1258118" y="440946"/>
          <a:ext cx="1522362" cy="761181"/>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Ingenious</a:t>
          </a:r>
          <a:endParaRPr lang="en-US" sz="1800" kern="1200" dirty="0"/>
        </a:p>
      </dsp:txBody>
      <dsp:txXfrm>
        <a:off x="1258118" y="440946"/>
        <a:ext cx="1522362" cy="761181"/>
      </dsp:txXfrm>
    </dsp:sp>
    <dsp:sp modelId="{F8B4A83E-F7E7-41D5-9B07-53A825871DAC}">
      <dsp:nvSpPr>
        <dsp:cNvPr id="0" name=""/>
        <dsp:cNvSpPr/>
      </dsp:nvSpPr>
      <dsp:spPr>
        <a:xfrm rot="3600000">
          <a:off x="2250997" y="1777349"/>
          <a:ext cx="794095" cy="26641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rot="3600000">
        <a:off x="2250997" y="1777349"/>
        <a:ext cx="794095" cy="266413"/>
      </dsp:txXfrm>
    </dsp:sp>
    <dsp:sp modelId="{D43667E2-D85B-46B8-95EA-04DDB3CB0E5A}">
      <dsp:nvSpPr>
        <dsp:cNvPr id="0" name=""/>
        <dsp:cNvSpPr/>
      </dsp:nvSpPr>
      <dsp:spPr>
        <a:xfrm>
          <a:off x="2515609" y="2618984"/>
          <a:ext cx="1522362" cy="761181"/>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Resolute</a:t>
          </a:r>
          <a:endParaRPr lang="en-US" sz="1800" kern="1200" dirty="0"/>
        </a:p>
      </dsp:txBody>
      <dsp:txXfrm>
        <a:off x="2515609" y="2618984"/>
        <a:ext cx="1522362" cy="761181"/>
      </dsp:txXfrm>
    </dsp:sp>
    <dsp:sp modelId="{DC78E425-277D-49A9-A459-38CAFDA8E62E}">
      <dsp:nvSpPr>
        <dsp:cNvPr id="0" name=""/>
        <dsp:cNvSpPr/>
      </dsp:nvSpPr>
      <dsp:spPr>
        <a:xfrm rot="10800000">
          <a:off x="1622252" y="2866368"/>
          <a:ext cx="794095" cy="26641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rot="10800000">
        <a:off x="1622252" y="2866368"/>
        <a:ext cx="794095" cy="266413"/>
      </dsp:txXfrm>
    </dsp:sp>
    <dsp:sp modelId="{10D3B4FB-D566-4BE2-BD18-94541BEB62CE}">
      <dsp:nvSpPr>
        <dsp:cNvPr id="0" name=""/>
        <dsp:cNvSpPr/>
      </dsp:nvSpPr>
      <dsp:spPr>
        <a:xfrm>
          <a:off x="627" y="2618984"/>
          <a:ext cx="1522362" cy="761181"/>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Autonomous</a:t>
          </a:r>
          <a:endParaRPr lang="en-US" sz="1800" kern="1200" dirty="0"/>
        </a:p>
      </dsp:txBody>
      <dsp:txXfrm>
        <a:off x="627" y="2618984"/>
        <a:ext cx="1522362" cy="761181"/>
      </dsp:txXfrm>
    </dsp:sp>
    <dsp:sp modelId="{3BE5E8F8-C66A-4A4E-AD72-E186A54B7B48}">
      <dsp:nvSpPr>
        <dsp:cNvPr id="0" name=""/>
        <dsp:cNvSpPr/>
      </dsp:nvSpPr>
      <dsp:spPr>
        <a:xfrm rot="18000000">
          <a:off x="993506" y="1777349"/>
          <a:ext cx="794095" cy="26641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rot="18000000">
        <a:off x="993506" y="1777349"/>
        <a:ext cx="794095" cy="26641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B7E142-3FE2-4693-AEFE-2ACA09F84635}" type="datetimeFigureOut">
              <a:rPr lang="en-US" smtClean="0"/>
              <a:pPr/>
              <a:t>10/26/2011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0A5329-09FA-47CB-8434-8B774F581E92}" type="slidenum">
              <a:rPr lang="en-US" smtClean="0"/>
              <a:pPr/>
              <a:t>‹#›</a:t>
            </a:fld>
            <a:endParaRPr lang="en-US"/>
          </a:p>
        </p:txBody>
      </p:sp>
    </p:spTree>
    <p:extLst>
      <p:ext uri="{BB962C8B-B14F-4D97-AF65-F5344CB8AC3E}">
        <p14:creationId xmlns:p14="http://schemas.microsoft.com/office/powerpoint/2010/main" xmlns="" val="2985006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0A5329-09FA-47CB-8434-8B774F581E92}" type="slidenum">
              <a:rPr lang="en-US" smtClean="0"/>
              <a:pPr/>
              <a:t>1</a:t>
            </a:fld>
            <a:endParaRPr lang="en-US"/>
          </a:p>
        </p:txBody>
      </p:sp>
    </p:spTree>
    <p:extLst>
      <p:ext uri="{BB962C8B-B14F-4D97-AF65-F5344CB8AC3E}">
        <p14:creationId xmlns:p14="http://schemas.microsoft.com/office/powerpoint/2010/main" xmlns="" val="22967992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Without exception, when surveyed,</a:t>
            </a:r>
            <a:r>
              <a:rPr lang="en-US" baseline="0" dirty="0" smtClean="0"/>
              <a:t> mentors and </a:t>
            </a:r>
            <a:r>
              <a:rPr lang="en-US" baseline="0" dirty="0" err="1" smtClean="0"/>
              <a:t>proteges</a:t>
            </a:r>
            <a:r>
              <a:rPr lang="en-US" baseline="0" dirty="0" smtClean="0"/>
              <a:t> alike said one of the biggest challenges was finding the TIME to meet and time to prepare for meetings.  We are all busy, so your ability to find the time to participate is a reflection of your level of commitment.  For those who did make the time, overwhelmingly the results were positive.  They all said “It was well worth the time”.  </a:t>
            </a:r>
          </a:p>
          <a:p>
            <a:r>
              <a:rPr lang="en-US" baseline="0" dirty="0" smtClean="0"/>
              <a:t>Distractions…….attention…..bandwidth      Make it an OASIS    </a:t>
            </a:r>
          </a:p>
          <a:p>
            <a:r>
              <a:rPr lang="en-US" baseline="0" dirty="0" smtClean="0"/>
              <a:t>Here are some tips for finding time to engage in a mentoring relationship.  Identify the “time eaters” that provide no value or benefit and reduce or eliminate them.  &gt;&gt;&gt;&gt;more&lt;&lt;&lt;&lt;&lt;</a:t>
            </a:r>
            <a:endParaRPr lang="en-US" dirty="0"/>
          </a:p>
        </p:txBody>
      </p:sp>
      <p:sp>
        <p:nvSpPr>
          <p:cNvPr id="4" name="Slide Number Placeholder 3"/>
          <p:cNvSpPr>
            <a:spLocks noGrp="1"/>
          </p:cNvSpPr>
          <p:nvPr>
            <p:ph type="sldNum" sz="quarter" idx="10"/>
          </p:nvPr>
        </p:nvSpPr>
        <p:spPr/>
        <p:txBody>
          <a:bodyPr/>
          <a:lstStyle/>
          <a:p>
            <a:fld id="{D60A5329-09FA-47CB-8434-8B774F581E92}" type="slidenum">
              <a:rPr lang="en-US" smtClean="0"/>
              <a:pPr/>
              <a:t>10</a:t>
            </a:fld>
            <a:endParaRPr lang="en-US"/>
          </a:p>
        </p:txBody>
      </p:sp>
    </p:spTree>
    <p:extLst>
      <p:ext uri="{BB962C8B-B14F-4D97-AF65-F5344CB8AC3E}">
        <p14:creationId xmlns:p14="http://schemas.microsoft.com/office/powerpoint/2010/main" xmlns="" val="18156591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0A5329-09FA-47CB-8434-8B774F581E92}"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0A5329-09FA-47CB-8434-8B774F581E92}"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0A5329-09FA-47CB-8434-8B774F581E92}" type="slidenum">
              <a:rPr lang="en-US" smtClean="0"/>
              <a:pPr/>
              <a:t>13</a:t>
            </a:fld>
            <a:endParaRPr lang="en-US"/>
          </a:p>
        </p:txBody>
      </p:sp>
    </p:spTree>
    <p:extLst>
      <p:ext uri="{BB962C8B-B14F-4D97-AF65-F5344CB8AC3E}">
        <p14:creationId xmlns:p14="http://schemas.microsoft.com/office/powerpoint/2010/main" xmlns="" val="35549215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0A5329-09FA-47CB-8434-8B774F581E92}" type="slidenum">
              <a:rPr lang="en-US" smtClean="0"/>
              <a:pPr/>
              <a:t>14</a:t>
            </a:fld>
            <a:endParaRPr lang="en-US"/>
          </a:p>
        </p:txBody>
      </p:sp>
    </p:spTree>
    <p:extLst>
      <p:ext uri="{BB962C8B-B14F-4D97-AF65-F5344CB8AC3E}">
        <p14:creationId xmlns:p14="http://schemas.microsoft.com/office/powerpoint/2010/main" xmlns="" val="34386716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0A5329-09FA-47CB-8434-8B774F581E92}" type="slidenum">
              <a:rPr lang="en-US" smtClean="0"/>
              <a:pPr/>
              <a:t>15</a:t>
            </a:fld>
            <a:endParaRPr lang="en-US"/>
          </a:p>
        </p:txBody>
      </p:sp>
    </p:spTree>
    <p:extLst>
      <p:ext uri="{BB962C8B-B14F-4D97-AF65-F5344CB8AC3E}">
        <p14:creationId xmlns:p14="http://schemas.microsoft.com/office/powerpoint/2010/main" xmlns="" val="20107410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0A5329-09FA-47CB-8434-8B774F581E92}" type="slidenum">
              <a:rPr lang="en-US" smtClean="0"/>
              <a:pPr/>
              <a:t>16</a:t>
            </a:fld>
            <a:endParaRPr lang="en-US"/>
          </a:p>
        </p:txBody>
      </p:sp>
    </p:spTree>
    <p:extLst>
      <p:ext uri="{BB962C8B-B14F-4D97-AF65-F5344CB8AC3E}">
        <p14:creationId xmlns:p14="http://schemas.microsoft.com/office/powerpoint/2010/main" xmlns="" val="487078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0A5329-09FA-47CB-8434-8B774F581E92}" type="slidenum">
              <a:rPr lang="en-US" smtClean="0"/>
              <a:pPr/>
              <a:t>2</a:t>
            </a:fld>
            <a:endParaRPr lang="en-US"/>
          </a:p>
        </p:txBody>
      </p:sp>
    </p:spTree>
    <p:extLst>
      <p:ext uri="{BB962C8B-B14F-4D97-AF65-F5344CB8AC3E}">
        <p14:creationId xmlns:p14="http://schemas.microsoft.com/office/powerpoint/2010/main" xmlns="" val="4075156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0A5329-09FA-47CB-8434-8B774F581E92}" type="slidenum">
              <a:rPr lang="en-US" smtClean="0"/>
              <a:pPr/>
              <a:t>3</a:t>
            </a:fld>
            <a:endParaRPr lang="en-US"/>
          </a:p>
        </p:txBody>
      </p:sp>
    </p:spTree>
    <p:extLst>
      <p:ext uri="{BB962C8B-B14F-4D97-AF65-F5344CB8AC3E}">
        <p14:creationId xmlns:p14="http://schemas.microsoft.com/office/powerpoint/2010/main" xmlns="" val="7949625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format for mentoring may differ as you pass through the various stages of your career.  For students, the mentoring programs tend to be more structured typically consisting of a one-year relationship.  The University of Minnesota has an excellent website with resources for students and </a:t>
            </a:r>
            <a:r>
              <a:rPr lang="en-US" baseline="0" dirty="0" err="1" smtClean="0"/>
              <a:t>praticioners</a:t>
            </a:r>
            <a:r>
              <a:rPr lang="en-US" baseline="0" dirty="0" smtClean="0"/>
              <a:t> to help guide them through the process.  AIA Atlanta also has a program which pairs students with </a:t>
            </a:r>
            <a:r>
              <a:rPr lang="en-US" baseline="0" dirty="0" err="1" smtClean="0"/>
              <a:t>pracitioners</a:t>
            </a:r>
            <a:r>
              <a:rPr lang="en-US" baseline="0" dirty="0" smtClean="0"/>
              <a:t>.  </a:t>
            </a:r>
          </a:p>
          <a:p>
            <a:r>
              <a:rPr lang="en-US" baseline="0" dirty="0" smtClean="0"/>
              <a:t>For interns, the IDP program provides specific guidance and requires that you have a mentor, suggesting that this person should be outside your firm.  AIA Boston has an active program and many firms in Virginia provide a support network to help interns find mentors outside the firm.  Our findings have shown that one of the best mentors for interns may a young professional because they just recently passed the exam. </a:t>
            </a:r>
          </a:p>
          <a:p>
            <a:r>
              <a:rPr lang="en-US" baseline="0" dirty="0" smtClean="0"/>
              <a:t>The Young Architects forum has strongly supported the idea of mentoring and frequently highlights best practices in its publications.  Here in Virginia we are recruiting AIA Fellows to work with YAF members and so far have XX Fellows signed up.  </a:t>
            </a:r>
            <a:endParaRPr lang="en-US" dirty="0" smtClean="0"/>
          </a:p>
          <a:p>
            <a:r>
              <a:rPr lang="en-US" dirty="0" smtClean="0"/>
              <a:t>So what about </a:t>
            </a:r>
            <a:r>
              <a:rPr lang="en-US" dirty="0" err="1" smtClean="0"/>
              <a:t>practicioners</a:t>
            </a:r>
            <a:r>
              <a:rPr lang="en-US" dirty="0" smtClean="0"/>
              <a:t>?</a:t>
            </a:r>
            <a:r>
              <a:rPr lang="en-US" baseline="0" dirty="0" smtClean="0"/>
              <a:t>  Don’t we need a mentor too?  The concept of “</a:t>
            </a:r>
            <a:r>
              <a:rPr lang="en-US" dirty="0" smtClean="0"/>
              <a:t>Laddered mentoring” means serving as a mentor to someone</a:t>
            </a:r>
            <a:r>
              <a:rPr lang="en-US" baseline="0" dirty="0" smtClean="0"/>
              <a:t> while receiving mentorship from another.  Some AIA Chapters are arranging teams of architects at various stages in their career so that this can take place.</a:t>
            </a:r>
          </a:p>
          <a:p>
            <a:endParaRPr lang="en-US" dirty="0"/>
          </a:p>
        </p:txBody>
      </p:sp>
      <p:sp>
        <p:nvSpPr>
          <p:cNvPr id="4" name="Slide Number Placeholder 3"/>
          <p:cNvSpPr>
            <a:spLocks noGrp="1"/>
          </p:cNvSpPr>
          <p:nvPr>
            <p:ph type="sldNum" sz="quarter" idx="10"/>
          </p:nvPr>
        </p:nvSpPr>
        <p:spPr/>
        <p:txBody>
          <a:bodyPr/>
          <a:lstStyle/>
          <a:p>
            <a:fld id="{D60A5329-09FA-47CB-8434-8B774F581E92}" type="slidenum">
              <a:rPr lang="en-US" smtClean="0"/>
              <a:pPr/>
              <a:t>4</a:t>
            </a:fld>
            <a:endParaRPr lang="en-US"/>
          </a:p>
        </p:txBody>
      </p:sp>
    </p:spTree>
    <p:extLst>
      <p:ext uri="{BB962C8B-B14F-4D97-AF65-F5344CB8AC3E}">
        <p14:creationId xmlns:p14="http://schemas.microsoft.com/office/powerpoint/2010/main" xmlns="" val="2749053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0A5329-09FA-47CB-8434-8B774F581E92}" type="slidenum">
              <a:rPr lang="en-US" smtClean="0"/>
              <a:pPr/>
              <a:t>5</a:t>
            </a:fld>
            <a:endParaRPr lang="en-US"/>
          </a:p>
        </p:txBody>
      </p:sp>
    </p:spTree>
    <p:extLst>
      <p:ext uri="{BB962C8B-B14F-4D97-AF65-F5344CB8AC3E}">
        <p14:creationId xmlns:p14="http://schemas.microsoft.com/office/powerpoint/2010/main" xmlns="" val="864573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0A5329-09FA-47CB-8434-8B774F581E92}"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0A5329-09FA-47CB-8434-8B774F581E92}" type="slidenum">
              <a:rPr lang="en-US" smtClean="0"/>
              <a:pPr/>
              <a:t>7</a:t>
            </a:fld>
            <a:endParaRPr lang="en-US"/>
          </a:p>
        </p:txBody>
      </p:sp>
    </p:spTree>
    <p:extLst>
      <p:ext uri="{BB962C8B-B14F-4D97-AF65-F5344CB8AC3E}">
        <p14:creationId xmlns:p14="http://schemas.microsoft.com/office/powerpoint/2010/main" xmlns="" val="9287091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0A5329-09FA-47CB-8434-8B774F581E92}"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of the reason</a:t>
            </a:r>
            <a:r>
              <a:rPr lang="en-US" baseline="0" dirty="0" smtClean="0"/>
              <a:t> that the </a:t>
            </a:r>
            <a:r>
              <a:rPr lang="en-US" baseline="0" dirty="0" err="1" smtClean="0"/>
              <a:t>iDP</a:t>
            </a:r>
            <a:r>
              <a:rPr lang="en-US" baseline="0" dirty="0" smtClean="0"/>
              <a:t> program recommends that your mentor be somebody outside your firm is to allow mentor and protégé to freely discuss issues and problems that may be related to the work environment.  This is an advantage if find yourself needing advice in how to cope with a tricky political situation at the office, or trying to identify your next career step without necessarily alerting the office to your plans.  The bond of trust is built over time and can provide the “Oasis” from  what may seem like at a world of relentless demands.  In fact, I’d encourage you to think about a mentoring relationship with this image. </a:t>
            </a:r>
            <a:endParaRPr lang="en-US" dirty="0"/>
          </a:p>
        </p:txBody>
      </p:sp>
      <p:sp>
        <p:nvSpPr>
          <p:cNvPr id="4" name="Slide Number Placeholder 3"/>
          <p:cNvSpPr>
            <a:spLocks noGrp="1"/>
          </p:cNvSpPr>
          <p:nvPr>
            <p:ph type="sldNum" sz="quarter" idx="10"/>
          </p:nvPr>
        </p:nvSpPr>
        <p:spPr/>
        <p:txBody>
          <a:bodyPr/>
          <a:lstStyle/>
          <a:p>
            <a:fld id="{D60A5329-09FA-47CB-8434-8B774F581E92}" type="slidenum">
              <a:rPr lang="en-US" smtClean="0"/>
              <a:pPr/>
              <a:t>9</a:t>
            </a:fld>
            <a:endParaRPr lang="en-US"/>
          </a:p>
        </p:txBody>
      </p:sp>
    </p:spTree>
    <p:extLst>
      <p:ext uri="{BB962C8B-B14F-4D97-AF65-F5344CB8AC3E}">
        <p14:creationId xmlns:p14="http://schemas.microsoft.com/office/powerpoint/2010/main" xmlns="" val="3051229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8A6634F-7C94-444F-B780-5D805EEC0590}" type="datetimeFigureOut">
              <a:rPr lang="en-US" smtClean="0"/>
              <a:pPr/>
              <a:t>10/26/2011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3FB59BE-B68C-4B4F-8F17-182610208070}"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A6634F-7C94-444F-B780-5D805EEC0590}" type="datetimeFigureOut">
              <a:rPr lang="en-US" smtClean="0"/>
              <a:pPr/>
              <a:t>10/26/2011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FB59BE-B68C-4B4F-8F17-18261020807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3FB59BE-B68C-4B4F-8F17-182610208070}"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A6634F-7C94-444F-B780-5D805EEC0590}" type="datetimeFigureOut">
              <a:rPr lang="en-US" smtClean="0"/>
              <a:pPr/>
              <a:t>10/26/2011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8A6634F-7C94-444F-B780-5D805EEC0590}" type="datetimeFigureOut">
              <a:rPr lang="en-US" smtClean="0"/>
              <a:pPr/>
              <a:t>10/26/2011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3FB59BE-B68C-4B4F-8F17-182610208070}"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08A6634F-7C94-444F-B780-5D805EEC0590}" type="datetimeFigureOut">
              <a:rPr lang="en-US" smtClean="0"/>
              <a:pPr/>
              <a:t>10/26/2011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3FB59BE-B68C-4B4F-8F17-182610208070}"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08A6634F-7C94-444F-B780-5D805EEC0590}" type="datetimeFigureOut">
              <a:rPr lang="en-US" smtClean="0"/>
              <a:pPr/>
              <a:t>10/26/2011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FB59BE-B68C-4B4F-8F17-182610208070}"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8A6634F-7C94-444F-B780-5D805EEC0590}" type="datetimeFigureOut">
              <a:rPr lang="en-US" smtClean="0"/>
              <a:pPr/>
              <a:t>10/26/2011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3FB59BE-B68C-4B4F-8F17-182610208070}"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A6634F-7C94-444F-B780-5D805EEC0590}" type="datetimeFigureOut">
              <a:rPr lang="en-US" smtClean="0"/>
              <a:pPr/>
              <a:t>10/26/2011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3FB59BE-B68C-4B4F-8F17-18261020807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08A6634F-7C94-444F-B780-5D805EEC0590}" type="datetimeFigureOut">
              <a:rPr lang="en-US" smtClean="0"/>
              <a:pPr/>
              <a:t>10/26/2011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3FB59BE-B68C-4B4F-8F17-18261020807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3FB59BE-B68C-4B4F-8F17-182610208070}"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08A6634F-7C94-444F-B780-5D805EEC0590}" type="datetimeFigureOut">
              <a:rPr lang="en-US" smtClean="0"/>
              <a:pPr/>
              <a:t>10/26/2011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3FB59BE-B68C-4B4F-8F17-182610208070}"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8A6634F-7C94-444F-B780-5D805EEC0590}" type="datetimeFigureOut">
              <a:rPr lang="en-US" smtClean="0"/>
              <a:pPr/>
              <a:t>10/26/2011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8A6634F-7C94-444F-B780-5D805EEC0590}" type="datetimeFigureOut">
              <a:rPr lang="en-US" smtClean="0"/>
              <a:pPr/>
              <a:t>10/26/2011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3FB59BE-B68C-4B4F-8F17-182610208070}"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4.jpeg"/><Relationship Id="rId5" Type="http://schemas.openxmlformats.org/officeDocument/2006/relationships/image" Target="../media/image23.jpeg"/><Relationship Id="rId4" Type="http://schemas.openxmlformats.org/officeDocument/2006/relationships/image" Target="../media/image22.png"/></Relationships>
</file>

<file path=ppt/slides/_rels/slide11.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jpeg"/><Relationship Id="rId5" Type="http://schemas.openxmlformats.org/officeDocument/2006/relationships/image" Target="../media/image6.jpeg"/><Relationship Id="rId10" Type="http://schemas.openxmlformats.org/officeDocument/2006/relationships/image" Target="../media/image11.jpeg"/><Relationship Id="rId4" Type="http://schemas.openxmlformats.org/officeDocument/2006/relationships/image" Target="../media/image5.jpeg"/><Relationship Id="rId9" Type="http://schemas.openxmlformats.org/officeDocument/2006/relationships/image" Target="../media/image10.jpeg"/></Relationships>
</file>

<file path=ppt/slides/_rels/slide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14.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20.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idx="1"/>
          </p:nvPr>
        </p:nvSpPr>
        <p:spPr>
          <a:xfrm>
            <a:off x="4114800" y="2743200"/>
            <a:ext cx="4876800" cy="3657600"/>
          </a:xfrm>
          <a:effectLst>
            <a:glow rad="127000">
              <a:schemeClr val="accent1"/>
            </a:glow>
          </a:effectLst>
        </p:spPr>
        <p:txBody>
          <a:bodyPr>
            <a:normAutofit fontScale="77500" lnSpcReduction="20000"/>
          </a:bodyPr>
          <a:lstStyle/>
          <a:p>
            <a:r>
              <a:rPr lang="en-US" sz="2300" u="sng" dirty="0" smtClean="0"/>
              <a:t>Contributors</a:t>
            </a:r>
            <a:r>
              <a:rPr lang="en-US" sz="2300" dirty="0" smtClean="0"/>
              <a:t>:</a:t>
            </a:r>
            <a:endParaRPr lang="en-US" sz="1700" dirty="0" smtClean="0"/>
          </a:p>
          <a:p>
            <a:r>
              <a:rPr lang="en-US" dirty="0" smtClean="0"/>
              <a:t>Anna </a:t>
            </a:r>
            <a:r>
              <a:rPr lang="en-US" dirty="0" err="1" smtClean="0"/>
              <a:t>Barbour,AIA</a:t>
            </a:r>
            <a:endParaRPr lang="en-US" dirty="0" smtClean="0"/>
          </a:p>
          <a:p>
            <a:r>
              <a:rPr lang="en-US" dirty="0" smtClean="0"/>
              <a:t>Damian </a:t>
            </a:r>
            <a:r>
              <a:rPr lang="en-US" dirty="0" err="1" smtClean="0"/>
              <a:t>seitz,aia</a:t>
            </a:r>
            <a:endParaRPr lang="en-US" dirty="0" smtClean="0"/>
          </a:p>
          <a:p>
            <a:r>
              <a:rPr lang="en-US" dirty="0" smtClean="0"/>
              <a:t>Maggie </a:t>
            </a:r>
            <a:r>
              <a:rPr lang="en-US" dirty="0" err="1" smtClean="0"/>
              <a:t>SCHUBERT,aia</a:t>
            </a:r>
            <a:endParaRPr lang="en-US" dirty="0" smtClean="0"/>
          </a:p>
          <a:p>
            <a:r>
              <a:rPr lang="en-US" dirty="0" smtClean="0"/>
              <a:t>Ben </a:t>
            </a:r>
            <a:r>
              <a:rPr lang="en-US" dirty="0" err="1" smtClean="0"/>
              <a:t>mccreary,aia</a:t>
            </a:r>
            <a:endParaRPr lang="en-US" dirty="0" smtClean="0"/>
          </a:p>
          <a:p>
            <a:r>
              <a:rPr lang="en-US" dirty="0" err="1" smtClean="0"/>
              <a:t>Teera</a:t>
            </a:r>
            <a:r>
              <a:rPr lang="en-US" dirty="0" smtClean="0"/>
              <a:t> </a:t>
            </a:r>
            <a:r>
              <a:rPr lang="en-US" dirty="0" err="1" smtClean="0"/>
              <a:t>games,aia</a:t>
            </a:r>
            <a:endParaRPr lang="en-US" dirty="0" smtClean="0"/>
          </a:p>
          <a:p>
            <a:endParaRPr lang="en-US" sz="2000" dirty="0" smtClean="0"/>
          </a:p>
          <a:p>
            <a:endParaRPr lang="en-US" sz="2000" dirty="0"/>
          </a:p>
          <a:p>
            <a:r>
              <a:rPr lang="en-US" sz="2300" u="sng" dirty="0" smtClean="0"/>
              <a:t>Panelists:</a:t>
            </a:r>
          </a:p>
          <a:p>
            <a:r>
              <a:rPr lang="en-US" dirty="0" smtClean="0"/>
              <a:t>Jim Richardson, AIA</a:t>
            </a:r>
          </a:p>
          <a:p>
            <a:r>
              <a:rPr lang="en-US" dirty="0" err="1" smtClean="0"/>
              <a:t>brian</a:t>
            </a:r>
            <a:r>
              <a:rPr lang="en-US" dirty="0" smtClean="0"/>
              <a:t> </a:t>
            </a:r>
            <a:r>
              <a:rPr lang="en-US" dirty="0" err="1"/>
              <a:t>frickie</a:t>
            </a:r>
            <a:r>
              <a:rPr lang="en-US" dirty="0"/>
              <a:t>, </a:t>
            </a:r>
            <a:r>
              <a:rPr lang="en-US" dirty="0" err="1"/>
              <a:t>aia</a:t>
            </a:r>
            <a:endParaRPr lang="en-US" dirty="0"/>
          </a:p>
          <a:p>
            <a:r>
              <a:rPr lang="en-US" dirty="0" smtClean="0"/>
              <a:t>Kathryn </a:t>
            </a:r>
            <a:r>
              <a:rPr lang="en-US" dirty="0" err="1" smtClean="0"/>
              <a:t>prigmore</a:t>
            </a:r>
            <a:r>
              <a:rPr lang="en-US" dirty="0" smtClean="0"/>
              <a:t>, </a:t>
            </a:r>
            <a:r>
              <a:rPr lang="en-US" dirty="0" err="1" smtClean="0"/>
              <a:t>faia</a:t>
            </a:r>
            <a:endParaRPr lang="en-US" dirty="0" smtClean="0"/>
          </a:p>
          <a:p>
            <a:r>
              <a:rPr lang="en-US" dirty="0" err="1" smtClean="0"/>
              <a:t>Wil</a:t>
            </a:r>
            <a:r>
              <a:rPr lang="en-US" dirty="0" smtClean="0"/>
              <a:t> </a:t>
            </a:r>
            <a:r>
              <a:rPr lang="en-US" dirty="0" err="1" smtClean="0"/>
              <a:t>scribner</a:t>
            </a:r>
            <a:r>
              <a:rPr lang="en-US" dirty="0" smtClean="0"/>
              <a:t>, </a:t>
            </a:r>
            <a:r>
              <a:rPr lang="en-US" dirty="0" err="1" smtClean="0"/>
              <a:t>faia</a:t>
            </a:r>
            <a:endParaRPr lang="en-US" dirty="0" smtClean="0"/>
          </a:p>
          <a:p>
            <a:endParaRPr lang="en-US" dirty="0" smtClean="0"/>
          </a:p>
          <a:p>
            <a:endParaRPr lang="en-US" dirty="0"/>
          </a:p>
          <a:p>
            <a:r>
              <a:rPr lang="en-US" dirty="0" smtClean="0"/>
              <a:t>November 3, 2011</a:t>
            </a:r>
          </a:p>
          <a:p>
            <a:endParaRPr lang="en-US" dirty="0"/>
          </a:p>
        </p:txBody>
      </p:sp>
      <p:sp>
        <p:nvSpPr>
          <p:cNvPr id="2" name="Title 1"/>
          <p:cNvSpPr>
            <a:spLocks noGrp="1"/>
          </p:cNvSpPr>
          <p:nvPr>
            <p:ph type="title"/>
          </p:nvPr>
        </p:nvSpPr>
        <p:spPr/>
        <p:txBody>
          <a:bodyPr/>
          <a:lstStyle/>
          <a:p>
            <a:r>
              <a:rPr lang="en-US" dirty="0" smtClean="0"/>
              <a:t>Designing Your Best Mentoring Experience Ever!</a:t>
            </a: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304800" y="2514600"/>
            <a:ext cx="3810000" cy="3733446"/>
          </a:xfrm>
          <a:prstGeom prst="rect">
            <a:avLst/>
          </a:prstGeom>
          <a:noFill/>
          <a:ln w="9525">
            <a:noFill/>
            <a:miter lim="800000"/>
            <a:headEnd/>
            <a:tailEnd/>
          </a:ln>
        </p:spPr>
      </p:pic>
    </p:spTree>
    <p:extLst>
      <p:ext uri="{BB962C8B-B14F-4D97-AF65-F5344CB8AC3E}">
        <p14:creationId xmlns:p14="http://schemas.microsoft.com/office/powerpoint/2010/main" xmlns="" val="41582284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Committment</a:t>
            </a:r>
            <a:endParaRPr lang="en-US" dirty="0"/>
          </a:p>
        </p:txBody>
      </p:sp>
      <p:sp>
        <p:nvSpPr>
          <p:cNvPr id="3" name="Content Placeholder 2"/>
          <p:cNvSpPr>
            <a:spLocks noGrp="1"/>
          </p:cNvSpPr>
          <p:nvPr>
            <p:ph sz="quarter" idx="1"/>
          </p:nvPr>
        </p:nvSpPr>
        <p:spPr>
          <a:xfrm>
            <a:off x="301752" y="1527048"/>
            <a:ext cx="8503920" cy="1216152"/>
          </a:xfrm>
        </p:spPr>
        <p:txBody>
          <a:bodyPr/>
          <a:lstStyle/>
          <a:p>
            <a:r>
              <a:rPr lang="en-US" dirty="0" smtClean="0"/>
              <a:t>What is the biggest challenge for a successful mentoring relationship? </a:t>
            </a:r>
            <a:endParaRPr lang="en-US" dirty="0"/>
          </a:p>
        </p:txBody>
      </p:sp>
      <p:sp>
        <p:nvSpPr>
          <p:cNvPr id="4" name="TextBox 3"/>
          <p:cNvSpPr txBox="1"/>
          <p:nvPr/>
        </p:nvSpPr>
        <p:spPr>
          <a:xfrm>
            <a:off x="3094616" y="3166128"/>
            <a:ext cx="3657600" cy="1323439"/>
          </a:xfrm>
          <a:prstGeom prst="rect">
            <a:avLst/>
          </a:prstGeom>
          <a:noFill/>
        </p:spPr>
        <p:txBody>
          <a:bodyPr wrap="square" rtlCol="0">
            <a:spAutoFit/>
          </a:bodyPr>
          <a:lstStyle/>
          <a:p>
            <a:r>
              <a:rPr lang="en-US" sz="8000" b="1" dirty="0" smtClean="0">
                <a:solidFill>
                  <a:schemeClr val="accent1">
                    <a:lumMod val="75000"/>
                  </a:schemeClr>
                </a:solidFill>
              </a:rPr>
              <a:t>TIME</a:t>
            </a:r>
            <a:endParaRPr lang="en-US" sz="1600" b="1" dirty="0">
              <a:solidFill>
                <a:schemeClr val="accent1">
                  <a:lumMod val="75000"/>
                </a:schemeClr>
              </a:solidFill>
            </a:endParaRPr>
          </a:p>
        </p:txBody>
      </p:sp>
      <p:pic>
        <p:nvPicPr>
          <p:cNvPr id="6" name="Picture 5" descr="multitasking 2.jpg"/>
          <p:cNvPicPr>
            <a:picLocks noChangeAspect="1"/>
          </p:cNvPicPr>
          <p:nvPr/>
        </p:nvPicPr>
        <p:blipFill>
          <a:blip r:embed="rId3" cstate="print"/>
          <a:stretch>
            <a:fillRect/>
          </a:stretch>
        </p:blipFill>
        <p:spPr>
          <a:xfrm>
            <a:off x="3276600" y="4489568"/>
            <a:ext cx="2773680" cy="1406430"/>
          </a:xfrm>
          <a:prstGeom prst="rect">
            <a:avLst/>
          </a:prstGeom>
        </p:spPr>
      </p:pic>
      <p:pic>
        <p:nvPicPr>
          <p:cNvPr id="7" name="Content Placeholder 4"/>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57200" y="3498612"/>
            <a:ext cx="2637416" cy="2444988"/>
          </a:xfrm>
          <a:prstGeom prst="rect">
            <a:avLst/>
          </a:prstGeom>
        </p:spPr>
      </p:pic>
      <p:pic>
        <p:nvPicPr>
          <p:cNvPr id="10" name="Picture 9" descr="multitasking.jpg"/>
          <p:cNvPicPr>
            <a:picLocks noChangeAspect="1"/>
          </p:cNvPicPr>
          <p:nvPr/>
        </p:nvPicPr>
        <p:blipFill>
          <a:blip r:embed="rId5" cstate="print"/>
          <a:stretch>
            <a:fillRect/>
          </a:stretch>
        </p:blipFill>
        <p:spPr>
          <a:xfrm>
            <a:off x="6324600" y="4114800"/>
            <a:ext cx="2389695" cy="1783080"/>
          </a:xfrm>
          <a:prstGeom prst="rect">
            <a:avLst/>
          </a:prstGeom>
        </p:spPr>
      </p:pic>
      <p:pic>
        <p:nvPicPr>
          <p:cNvPr id="5" name="Picture 4"/>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6277387" y="3591798"/>
            <a:ext cx="2436908" cy="523002"/>
          </a:xfrm>
          <a:prstGeom prst="rect">
            <a:avLst/>
          </a:prstGeom>
        </p:spPr>
      </p:pic>
    </p:spTree>
    <p:extLst>
      <p:ext uri="{BB962C8B-B14F-4D97-AF65-F5344CB8AC3E}">
        <p14:creationId xmlns:p14="http://schemas.microsoft.com/office/powerpoint/2010/main" xmlns="" val="2874763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pic>
        <p:nvPicPr>
          <p:cNvPr id="4" name="Content Placeholder 3" descr="pause 2.jpg"/>
          <p:cNvPicPr>
            <a:picLocks noGrp="1" noChangeAspect="1"/>
          </p:cNvPicPr>
          <p:nvPr>
            <p:ph sz="quarter" idx="1"/>
          </p:nvPr>
        </p:nvPicPr>
        <p:blipFill>
          <a:blip r:embed="rId3" cstate="print"/>
          <a:stretch>
            <a:fillRect/>
          </a:stretch>
        </p:blipFill>
        <p:spPr>
          <a:xfrm>
            <a:off x="3352800" y="2743200"/>
            <a:ext cx="2286000" cy="2286000"/>
          </a:xfrm>
        </p:spPr>
      </p:pic>
    </p:spTree>
    <p:extLst>
      <p:ext uri="{BB962C8B-B14F-4D97-AF65-F5344CB8AC3E}">
        <p14:creationId xmlns:p14="http://schemas.microsoft.com/office/powerpoint/2010/main" xmlns="" val="31337921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Start?</a:t>
            </a:r>
            <a:endParaRPr lang="en-US" dirty="0"/>
          </a:p>
        </p:txBody>
      </p:sp>
      <p:pic>
        <p:nvPicPr>
          <p:cNvPr id="8" name="Content Placeholder 7"/>
          <p:cNvPicPr>
            <a:picLocks noGrp="1" noChangeAspect="1"/>
          </p:cNvPicPr>
          <p:nvPr>
            <p:ph sz="quarter" idx="1"/>
          </p:nvPr>
        </p:nvPicPr>
        <p:blipFill>
          <a:blip r:embed="rId3" cstate="print">
            <a:extLst>
              <a:ext uri="{28A0092B-C50C-407E-A947-70E740481C1C}">
                <a14:useLocalDpi xmlns:a14="http://schemas.microsoft.com/office/drawing/2010/main" xmlns="" val="0"/>
              </a:ext>
            </a:extLst>
          </a:blip>
          <a:stretch>
            <a:fillRect/>
          </a:stretch>
        </p:blipFill>
        <p:spPr>
          <a:xfrm>
            <a:off x="3048000" y="2590800"/>
            <a:ext cx="3058543" cy="2137569"/>
          </a:xfrm>
        </p:spPr>
      </p:pic>
    </p:spTree>
    <p:extLst>
      <p:ext uri="{BB962C8B-B14F-4D97-AF65-F5344CB8AC3E}">
        <p14:creationId xmlns:p14="http://schemas.microsoft.com/office/powerpoint/2010/main" xmlns="" val="27096903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Practices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2017846844"/>
              </p:ext>
            </p:extLst>
          </p:nvPr>
        </p:nvGraphicFramePr>
        <p:xfrm>
          <a:off x="-1143000" y="1752600"/>
          <a:ext cx="10591800" cy="419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hevron 4"/>
          <p:cNvSpPr/>
          <p:nvPr/>
        </p:nvSpPr>
        <p:spPr>
          <a:xfrm>
            <a:off x="5257800" y="2209800"/>
            <a:ext cx="905256" cy="1728232"/>
          </a:xfrm>
          <a:prstGeom prst="chevron">
            <a:avLst>
              <a:gd name="adj" fmla="val 62310"/>
            </a:avLst>
          </a:prstGeom>
          <a:solidFill>
            <a:schemeClr val="accent3"/>
          </a:solidFill>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6" name="Rectangle 5"/>
          <p:cNvSpPr/>
          <p:nvPr/>
        </p:nvSpPr>
        <p:spPr>
          <a:xfrm>
            <a:off x="3733800" y="2743200"/>
            <a:ext cx="1524000" cy="83820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Negotiating</a:t>
            </a:r>
            <a:endParaRPr lang="en-US" sz="1400" b="1" dirty="0"/>
          </a:p>
        </p:txBody>
      </p:sp>
      <p:sp>
        <p:nvSpPr>
          <p:cNvPr id="7" name="TextBox 6"/>
          <p:cNvSpPr txBox="1"/>
          <p:nvPr/>
        </p:nvSpPr>
        <p:spPr>
          <a:xfrm>
            <a:off x="5562600" y="2895600"/>
            <a:ext cx="1828800" cy="461665"/>
          </a:xfrm>
          <a:prstGeom prst="rect">
            <a:avLst/>
          </a:prstGeom>
          <a:noFill/>
        </p:spPr>
        <p:txBody>
          <a:bodyPr wrap="square" rtlCol="0">
            <a:spAutoFit/>
          </a:bodyPr>
          <a:lstStyle/>
          <a:p>
            <a:r>
              <a:rPr lang="en-US" sz="2400" b="1" dirty="0" smtClean="0"/>
              <a:t>Enabling</a:t>
            </a:r>
            <a:endParaRPr lang="en-US" sz="2400" b="1" dirty="0"/>
          </a:p>
        </p:txBody>
      </p:sp>
      <p:graphicFrame>
        <p:nvGraphicFramePr>
          <p:cNvPr id="8" name="Table 7"/>
          <p:cNvGraphicFramePr>
            <a:graphicFrameLocks noGrp="1"/>
          </p:cNvGraphicFramePr>
          <p:nvPr/>
        </p:nvGraphicFramePr>
        <p:xfrm>
          <a:off x="152400" y="4953000"/>
          <a:ext cx="8839200" cy="1493520"/>
        </p:xfrm>
        <a:graphic>
          <a:graphicData uri="http://schemas.openxmlformats.org/drawingml/2006/table">
            <a:tbl>
              <a:tblPr firstRow="1" bandRow="1">
                <a:tableStyleId>{5C22544A-7EE6-4342-B048-85BDC9FD1C3A}</a:tableStyleId>
              </a:tblPr>
              <a:tblGrid>
                <a:gridCol w="2209800"/>
                <a:gridCol w="2209800"/>
                <a:gridCol w="2209800"/>
                <a:gridCol w="2209800"/>
              </a:tblGrid>
              <a:tr h="370840">
                <a:tc>
                  <a:txBody>
                    <a:bodyPr/>
                    <a:lstStyle/>
                    <a:p>
                      <a:r>
                        <a:rPr lang="en-US" dirty="0" smtClean="0">
                          <a:solidFill>
                            <a:schemeClr val="bg1"/>
                          </a:solidFill>
                        </a:rPr>
                        <a:t>Preparing</a:t>
                      </a:r>
                    </a:p>
                    <a:p>
                      <a:pPr lvl="0">
                        <a:buFont typeface="Arial" pitchFamily="34" charset="0"/>
                        <a:buNone/>
                      </a:pPr>
                      <a:r>
                        <a:rPr lang="en-US" sz="1400" dirty="0" smtClean="0">
                          <a:solidFill>
                            <a:schemeClr val="tx1"/>
                          </a:solidFill>
                        </a:rPr>
                        <a:t>+ </a:t>
                      </a:r>
                      <a:r>
                        <a:rPr lang="en-US" sz="1400" b="0" dirty="0" smtClean="0">
                          <a:solidFill>
                            <a:schemeClr val="tx1"/>
                          </a:solidFill>
                        </a:rPr>
                        <a:t>Assess readiness</a:t>
                      </a:r>
                    </a:p>
                    <a:p>
                      <a:pPr lvl="0">
                        <a:buFont typeface="Arial" pitchFamily="34" charset="0"/>
                        <a:buNone/>
                      </a:pPr>
                      <a:r>
                        <a:rPr lang="en-US" sz="1400" dirty="0" smtClean="0">
                          <a:solidFill>
                            <a:schemeClr val="tx1"/>
                          </a:solidFill>
                        </a:rPr>
                        <a:t>+ </a:t>
                      </a:r>
                      <a:r>
                        <a:rPr lang="en-US" sz="1400" b="0" dirty="0" smtClean="0">
                          <a:solidFill>
                            <a:schemeClr val="tx1"/>
                          </a:solidFill>
                        </a:rPr>
                        <a:t>Identify skills, strengths</a:t>
                      </a:r>
                    </a:p>
                    <a:p>
                      <a:pPr lvl="0">
                        <a:buFont typeface="Arial" pitchFamily="34" charset="0"/>
                        <a:buNone/>
                      </a:pPr>
                      <a:r>
                        <a:rPr lang="en-US" sz="1400" b="0" dirty="0" smtClean="0">
                          <a:solidFill>
                            <a:schemeClr val="tx1"/>
                          </a:solidFill>
                        </a:rPr>
                        <a:t>+ Clarify expectations</a:t>
                      </a:r>
                    </a:p>
                    <a:p>
                      <a:pPr lvl="0">
                        <a:buFont typeface="Arial" pitchFamily="34" charset="0"/>
                        <a:buNone/>
                      </a:pPr>
                      <a:r>
                        <a:rPr lang="en-US" sz="1400" b="0" dirty="0" smtClean="0">
                          <a:solidFill>
                            <a:schemeClr val="tx1"/>
                          </a:solidFill>
                        </a:rPr>
                        <a:t>+ Assess viability</a:t>
                      </a:r>
                    </a:p>
                  </a:txBody>
                  <a:tcPr>
                    <a:solidFill>
                      <a:schemeClr val="accent6">
                        <a:lumMod val="60000"/>
                        <a:lumOff val="40000"/>
                      </a:schemeClr>
                    </a:solidFill>
                  </a:tcPr>
                </a:tc>
                <a:tc>
                  <a:txBody>
                    <a:bodyPr/>
                    <a:lstStyle/>
                    <a:p>
                      <a:r>
                        <a:rPr lang="en-US" sz="1800" dirty="0" smtClean="0">
                          <a:solidFill>
                            <a:schemeClr val="bg1"/>
                          </a:solidFill>
                        </a:rPr>
                        <a:t>Negotiating</a:t>
                      </a:r>
                    </a:p>
                    <a:p>
                      <a:pPr lvl="0"/>
                      <a:r>
                        <a:rPr lang="en-US" sz="1400" dirty="0" smtClean="0">
                          <a:solidFill>
                            <a:schemeClr val="tx1"/>
                          </a:solidFill>
                        </a:rPr>
                        <a:t>+ </a:t>
                      </a:r>
                      <a:r>
                        <a:rPr lang="en-US" sz="1400" b="0" dirty="0" smtClean="0">
                          <a:solidFill>
                            <a:schemeClr val="tx1"/>
                          </a:solidFill>
                        </a:rPr>
                        <a:t>Timeline</a:t>
                      </a:r>
                    </a:p>
                    <a:p>
                      <a:pPr lvl="0"/>
                      <a:r>
                        <a:rPr lang="en-US" sz="1400" b="0" dirty="0" smtClean="0">
                          <a:solidFill>
                            <a:schemeClr val="tx1"/>
                          </a:solidFill>
                        </a:rPr>
                        <a:t>+ Learning Goals</a:t>
                      </a:r>
                    </a:p>
                    <a:p>
                      <a:pPr lvl="0"/>
                      <a:r>
                        <a:rPr lang="en-US" sz="1400" b="0" dirty="0" smtClean="0">
                          <a:solidFill>
                            <a:schemeClr val="tx1"/>
                          </a:solidFill>
                        </a:rPr>
                        <a:t>+ When/How to meet</a:t>
                      </a:r>
                    </a:p>
                    <a:p>
                      <a:pPr lvl="0"/>
                      <a:r>
                        <a:rPr lang="en-US" sz="1400" b="0" dirty="0" smtClean="0">
                          <a:solidFill>
                            <a:schemeClr val="tx1"/>
                          </a:solidFill>
                        </a:rPr>
                        <a:t>+ Boundaries /Limits</a:t>
                      </a:r>
                    </a:p>
                    <a:p>
                      <a:pPr lvl="0"/>
                      <a:r>
                        <a:rPr lang="en-US" sz="1400" b="0" dirty="0" smtClean="0">
                          <a:solidFill>
                            <a:schemeClr val="tx1"/>
                          </a:solidFill>
                        </a:rPr>
                        <a:t>+ Rocks in the road</a:t>
                      </a:r>
                      <a:endParaRPr lang="en-US" sz="1400" b="0" dirty="0">
                        <a:solidFill>
                          <a:schemeClr val="tx1"/>
                        </a:solidFill>
                      </a:endParaRPr>
                    </a:p>
                  </a:txBody>
                  <a:tcPr>
                    <a:solidFill>
                      <a:schemeClr val="accent5">
                        <a:lumMod val="60000"/>
                        <a:lumOff val="40000"/>
                      </a:schemeClr>
                    </a:solidFill>
                  </a:tcPr>
                </a:tc>
                <a:tc>
                  <a:txBody>
                    <a:bodyPr/>
                    <a:lstStyle/>
                    <a:p>
                      <a:r>
                        <a:rPr lang="en-US" sz="1800" dirty="0" smtClean="0">
                          <a:solidFill>
                            <a:schemeClr val="bg1"/>
                          </a:solidFill>
                        </a:rPr>
                        <a:t>Enabling</a:t>
                      </a:r>
                    </a:p>
                    <a:p>
                      <a:pPr lvl="0"/>
                      <a:r>
                        <a:rPr lang="en-US" sz="1400" b="0" dirty="0" smtClean="0">
                          <a:solidFill>
                            <a:schemeClr val="tx1"/>
                          </a:solidFill>
                        </a:rPr>
                        <a:t>+ Giving &amp; receiving feedback</a:t>
                      </a:r>
                    </a:p>
                    <a:p>
                      <a:pPr lvl="0"/>
                      <a:r>
                        <a:rPr lang="en-US" sz="1400" b="0" dirty="0" smtClean="0">
                          <a:solidFill>
                            <a:schemeClr val="tx1"/>
                          </a:solidFill>
                        </a:rPr>
                        <a:t>+ Sharing wisdom &amp; knowledge</a:t>
                      </a:r>
                    </a:p>
                    <a:p>
                      <a:endParaRPr lang="en-US" dirty="0"/>
                    </a:p>
                  </a:txBody>
                  <a:tcPr>
                    <a:solidFill>
                      <a:schemeClr val="bg2">
                        <a:lumMod val="75000"/>
                      </a:schemeClr>
                    </a:solidFill>
                  </a:tcPr>
                </a:tc>
                <a:tc>
                  <a:txBody>
                    <a:bodyPr/>
                    <a:lstStyle/>
                    <a:p>
                      <a:r>
                        <a:rPr lang="en-US" sz="1800" dirty="0" smtClean="0">
                          <a:solidFill>
                            <a:schemeClr val="bg1"/>
                          </a:solidFill>
                        </a:rPr>
                        <a:t>Closing</a:t>
                      </a:r>
                    </a:p>
                    <a:p>
                      <a:pPr lvl="0"/>
                      <a:r>
                        <a:rPr lang="en-US" sz="1400" dirty="0" smtClean="0">
                          <a:solidFill>
                            <a:schemeClr val="tx1"/>
                          </a:solidFill>
                        </a:rPr>
                        <a:t>+ </a:t>
                      </a:r>
                      <a:r>
                        <a:rPr lang="en-US" sz="1400" b="0" dirty="0" smtClean="0">
                          <a:solidFill>
                            <a:schemeClr val="tx1"/>
                          </a:solidFill>
                        </a:rPr>
                        <a:t>Celebrate achievements</a:t>
                      </a:r>
                    </a:p>
                    <a:p>
                      <a:pPr lvl="0"/>
                      <a:r>
                        <a:rPr lang="en-US" sz="1400" b="0" dirty="0" smtClean="0">
                          <a:solidFill>
                            <a:schemeClr val="tx1"/>
                          </a:solidFill>
                        </a:rPr>
                        <a:t>+ Reflect on learning</a:t>
                      </a:r>
                    </a:p>
                    <a:p>
                      <a:pPr lvl="0"/>
                      <a:r>
                        <a:rPr lang="en-US" sz="1400" b="0" dirty="0" smtClean="0">
                          <a:solidFill>
                            <a:schemeClr val="tx1"/>
                          </a:solidFill>
                        </a:rPr>
                        <a:t>+ Pay it forward</a:t>
                      </a:r>
                    </a:p>
                    <a:p>
                      <a:endParaRPr lang="en-US" dirty="0"/>
                    </a:p>
                  </a:txBody>
                  <a:tcPr>
                    <a:solidFill>
                      <a:schemeClr val="accent4">
                        <a:lumMod val="60000"/>
                        <a:lumOff val="40000"/>
                      </a:schemeClr>
                    </a:solidFill>
                  </a:tcPr>
                </a:tc>
              </a:tr>
            </a:tbl>
          </a:graphicData>
        </a:graphic>
      </p:graphicFrame>
    </p:spTree>
    <p:extLst>
      <p:ext uri="{BB962C8B-B14F-4D97-AF65-F5344CB8AC3E}">
        <p14:creationId xmlns:p14="http://schemas.microsoft.com/office/powerpoint/2010/main" xmlns="" val="38410741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r>
              <a:rPr lang="en-US" dirty="0" smtClean="0"/>
              <a:t>Ideas:</a:t>
            </a:r>
            <a:endParaRPr lang="en-US" dirty="0"/>
          </a:p>
        </p:txBody>
      </p:sp>
      <p:sp>
        <p:nvSpPr>
          <p:cNvPr id="3" name="Content Placeholder 2"/>
          <p:cNvSpPr>
            <a:spLocks noGrp="1"/>
          </p:cNvSpPr>
          <p:nvPr>
            <p:ph sz="quarter" idx="2"/>
          </p:nvPr>
        </p:nvSpPr>
        <p:spPr/>
        <p:txBody>
          <a:bodyPr/>
          <a:lstStyle/>
          <a:p>
            <a:r>
              <a:rPr lang="en-US" dirty="0" smtClean="0"/>
              <a:t>Speed mentoring events</a:t>
            </a:r>
          </a:p>
          <a:p>
            <a:r>
              <a:rPr lang="en-US" dirty="0" smtClean="0"/>
              <a:t>Other AIA Chapter Social events </a:t>
            </a:r>
          </a:p>
          <a:p>
            <a:r>
              <a:rPr lang="en-US" dirty="0" smtClean="0"/>
              <a:t>Speed portfolio reviews</a:t>
            </a:r>
          </a:p>
          <a:p>
            <a:r>
              <a:rPr lang="en-US" dirty="0"/>
              <a:t>W</a:t>
            </a:r>
            <a:r>
              <a:rPr lang="en-US" dirty="0" smtClean="0"/>
              <a:t>eb-</a:t>
            </a:r>
            <a:r>
              <a:rPr lang="en-US" dirty="0" err="1" smtClean="0"/>
              <a:t>Yentl</a:t>
            </a:r>
            <a:r>
              <a:rPr lang="en-US" dirty="0" smtClean="0"/>
              <a:t> </a:t>
            </a:r>
          </a:p>
          <a:p>
            <a:r>
              <a:rPr lang="en-US" dirty="0"/>
              <a:t>Rotary </a:t>
            </a:r>
            <a:r>
              <a:rPr lang="en-US" dirty="0" smtClean="0"/>
              <a:t>Club</a:t>
            </a:r>
            <a:endParaRPr lang="en-US" dirty="0"/>
          </a:p>
          <a:p>
            <a:endParaRPr lang="en-US" dirty="0"/>
          </a:p>
        </p:txBody>
      </p:sp>
      <p:pic>
        <p:nvPicPr>
          <p:cNvPr id="7" name="Content Placeholder 6"/>
          <p:cNvPicPr>
            <a:picLocks noGrp="1" noChangeAspect="1"/>
          </p:cNvPicPr>
          <p:nvPr>
            <p:ph sz="quarter" idx="4"/>
          </p:nvPr>
        </p:nvPicPr>
        <p:blipFill>
          <a:blip r:embed="rId3" cstate="print">
            <a:extLst>
              <a:ext uri="{28A0092B-C50C-407E-A947-70E740481C1C}">
                <a14:useLocalDpi xmlns:a14="http://schemas.microsoft.com/office/drawing/2010/main" xmlns="" val="0"/>
              </a:ext>
            </a:extLst>
          </a:blip>
          <a:stretch>
            <a:fillRect/>
          </a:stretch>
        </p:blipFill>
        <p:spPr>
          <a:xfrm>
            <a:off x="5451458" y="2471738"/>
            <a:ext cx="2736884" cy="3821112"/>
          </a:xfrm>
        </p:spPr>
      </p:pic>
      <p:sp>
        <p:nvSpPr>
          <p:cNvPr id="2" name="Title 1"/>
          <p:cNvSpPr>
            <a:spLocks noGrp="1"/>
          </p:cNvSpPr>
          <p:nvPr>
            <p:ph type="title"/>
          </p:nvPr>
        </p:nvSpPr>
        <p:spPr/>
        <p:txBody>
          <a:bodyPr/>
          <a:lstStyle/>
          <a:p>
            <a:r>
              <a:rPr lang="en-US" dirty="0" smtClean="0"/>
              <a:t>Best Practices- Matching</a:t>
            </a:r>
            <a:endParaRPr lang="en-US" dirty="0"/>
          </a:p>
        </p:txBody>
      </p:sp>
      <p:sp>
        <p:nvSpPr>
          <p:cNvPr id="8" name="TextBox 7"/>
          <p:cNvSpPr txBox="1"/>
          <p:nvPr/>
        </p:nvSpPr>
        <p:spPr>
          <a:xfrm>
            <a:off x="5867400" y="4572000"/>
            <a:ext cx="1295400" cy="400110"/>
          </a:xfrm>
          <a:prstGeom prst="rect">
            <a:avLst/>
          </a:prstGeom>
          <a:noFill/>
        </p:spPr>
        <p:txBody>
          <a:bodyPr wrap="square" rtlCol="0">
            <a:spAutoFit/>
          </a:bodyPr>
          <a:lstStyle/>
          <a:p>
            <a:r>
              <a:rPr lang="en-US" sz="2000" b="1" dirty="0" smtClean="0"/>
              <a:t>Mentor</a:t>
            </a:r>
            <a:endParaRPr lang="en-US" sz="2000" b="1" dirty="0"/>
          </a:p>
        </p:txBody>
      </p:sp>
    </p:spTree>
    <p:extLst>
      <p:ext uri="{BB962C8B-B14F-4D97-AF65-F5344CB8AC3E}">
        <p14:creationId xmlns:p14="http://schemas.microsoft.com/office/powerpoint/2010/main" xmlns="" val="31421229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Practices - Formats</a:t>
            </a:r>
            <a:endParaRPr lang="en-US" dirty="0"/>
          </a:p>
        </p:txBody>
      </p:sp>
      <p:sp>
        <p:nvSpPr>
          <p:cNvPr id="3" name="Content Placeholder 2"/>
          <p:cNvSpPr>
            <a:spLocks noGrp="1"/>
          </p:cNvSpPr>
          <p:nvPr>
            <p:ph sz="quarter" idx="1"/>
          </p:nvPr>
        </p:nvSpPr>
        <p:spPr/>
        <p:txBody>
          <a:bodyPr/>
          <a:lstStyle/>
          <a:p>
            <a:r>
              <a:rPr lang="en-US" dirty="0" smtClean="0"/>
              <a:t>One-on One</a:t>
            </a:r>
          </a:p>
          <a:p>
            <a:pPr lvl="1"/>
            <a:r>
              <a:rPr lang="en-US" dirty="0" smtClean="0"/>
              <a:t>In Person</a:t>
            </a:r>
          </a:p>
          <a:p>
            <a:pPr lvl="1"/>
            <a:r>
              <a:rPr lang="en-US" dirty="0" smtClean="0"/>
              <a:t>Long distance</a:t>
            </a:r>
          </a:p>
          <a:p>
            <a:r>
              <a:rPr lang="en-US" dirty="0" smtClean="0"/>
              <a:t>Small Mentor Clusters</a:t>
            </a:r>
          </a:p>
          <a:p>
            <a:pPr lvl="1"/>
            <a:r>
              <a:rPr lang="en-US" dirty="0" smtClean="0"/>
              <a:t>San Francisco model</a:t>
            </a:r>
          </a:p>
          <a:p>
            <a:r>
              <a:rPr lang="en-US" dirty="0" smtClean="0"/>
              <a:t>Laddered Mentoring</a:t>
            </a:r>
          </a:p>
          <a:p>
            <a:r>
              <a:rPr lang="en-US" dirty="0" smtClean="0"/>
              <a:t>Emerging Leaders Programs</a:t>
            </a:r>
            <a:endParaRPr lang="en-US" dirty="0"/>
          </a:p>
        </p:txBody>
      </p:sp>
      <p:sp>
        <p:nvSpPr>
          <p:cNvPr id="4" name="TextBox 3"/>
          <p:cNvSpPr txBox="1"/>
          <p:nvPr/>
        </p:nvSpPr>
        <p:spPr>
          <a:xfrm>
            <a:off x="609600" y="4953000"/>
            <a:ext cx="8153400" cy="1200329"/>
          </a:xfrm>
          <a:prstGeom prst="rect">
            <a:avLst/>
          </a:prstGeom>
          <a:noFill/>
        </p:spPr>
        <p:txBody>
          <a:bodyPr wrap="square" rtlCol="0">
            <a:spAutoFit/>
          </a:bodyPr>
          <a:lstStyle/>
          <a:p>
            <a:r>
              <a:rPr lang="en-US" dirty="0" smtClean="0"/>
              <a:t>Small Mentor Clusters:  San Francisco Model:</a:t>
            </a:r>
          </a:p>
          <a:p>
            <a:r>
              <a:rPr lang="en-US" dirty="0" smtClean="0"/>
              <a:t>+ One Seasoned, licensed professional (+/- 15 years of experience)</a:t>
            </a:r>
            <a:br>
              <a:rPr lang="en-US" dirty="0" smtClean="0"/>
            </a:br>
            <a:r>
              <a:rPr lang="en-US" dirty="0" smtClean="0"/>
              <a:t>+ Two Mid-level, licensed or unlicensed professional (5-15 years of experience)</a:t>
            </a:r>
            <a:br>
              <a:rPr lang="en-US" dirty="0" smtClean="0"/>
            </a:br>
            <a:r>
              <a:rPr lang="en-US" dirty="0" smtClean="0"/>
              <a:t>+ One Emerging, unlicensed professional (0-5 years of experience)</a:t>
            </a:r>
            <a:endParaRPr lang="en-US" dirty="0"/>
          </a:p>
        </p:txBody>
      </p:sp>
    </p:spTree>
    <p:extLst>
      <p:ext uri="{BB962C8B-B14F-4D97-AF65-F5344CB8AC3E}">
        <p14:creationId xmlns:p14="http://schemas.microsoft.com/office/powerpoint/2010/main" xmlns="" val="23229190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pic>
        <p:nvPicPr>
          <p:cNvPr id="4" name="Content Placeholder 3"/>
          <p:cNvPicPr>
            <a:picLocks noGrp="1" noChangeAspect="1"/>
          </p:cNvPicPr>
          <p:nvPr>
            <p:ph sz="quarter" idx="1"/>
          </p:nvPr>
        </p:nvPicPr>
        <p:blipFill>
          <a:blip r:embed="rId3" cstate="print">
            <a:extLst>
              <a:ext uri="{28A0092B-C50C-407E-A947-70E740481C1C}">
                <a14:useLocalDpi xmlns:a14="http://schemas.microsoft.com/office/drawing/2010/main" xmlns="" val="0"/>
              </a:ext>
            </a:extLst>
          </a:blip>
          <a:stretch>
            <a:fillRect/>
          </a:stretch>
        </p:blipFill>
        <p:spPr>
          <a:xfrm>
            <a:off x="3234696" y="2946508"/>
            <a:ext cx="2638095" cy="1733333"/>
          </a:xfrm>
        </p:spPr>
      </p:pic>
    </p:spTree>
    <p:extLst>
      <p:ext uri="{BB962C8B-B14F-4D97-AF65-F5344CB8AC3E}">
        <p14:creationId xmlns:p14="http://schemas.microsoft.com/office/powerpoint/2010/main" xmlns="" val="19998763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Mentoring?</a:t>
            </a:r>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715424" y="4767288"/>
            <a:ext cx="2209376" cy="1547787"/>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3505200" y="1766457"/>
            <a:ext cx="2210224" cy="1479429"/>
          </a:xfrm>
          <a:prstGeom prst="rect">
            <a:avLst/>
          </a:prstGeom>
        </p:spPr>
      </p:pic>
      <p:pic>
        <p:nvPicPr>
          <p:cNvPr id="11" name="Picture 10"/>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5639648" y="1766457"/>
            <a:ext cx="2285152" cy="3034143"/>
          </a:xfrm>
          <a:prstGeom prst="rect">
            <a:avLst/>
          </a:prstGeom>
        </p:spPr>
      </p:pic>
      <p:pic>
        <p:nvPicPr>
          <p:cNvPr id="12" name="Picture 11"/>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1237014" y="1766457"/>
            <a:ext cx="2268186" cy="1540860"/>
          </a:xfrm>
          <a:prstGeom prst="rect">
            <a:avLst/>
          </a:prstGeom>
        </p:spPr>
      </p:pic>
      <p:pic>
        <p:nvPicPr>
          <p:cNvPr id="14" name="Picture 13"/>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1237014" y="3317729"/>
            <a:ext cx="2252480" cy="928052"/>
          </a:xfrm>
          <a:prstGeom prst="rect">
            <a:avLst/>
          </a:prstGeom>
          <a:gradFill>
            <a:gsLst>
              <a:gs pos="0">
                <a:schemeClr val="accent1">
                  <a:tint val="66000"/>
                  <a:satMod val="160000"/>
                </a:schemeClr>
              </a:gs>
              <a:gs pos="80000">
                <a:schemeClr val="accent1">
                  <a:tint val="44500"/>
                  <a:satMod val="160000"/>
                </a:schemeClr>
              </a:gs>
              <a:gs pos="100000">
                <a:schemeClr val="accent1">
                  <a:tint val="23500"/>
                  <a:satMod val="160000"/>
                </a:schemeClr>
              </a:gs>
            </a:gsLst>
            <a:lin ang="5400000" scaled="0"/>
          </a:gradFill>
          <a:ln>
            <a:solidFill>
              <a:schemeClr val="accent1"/>
            </a:solidFill>
          </a:ln>
        </p:spPr>
      </p:pic>
      <p:pic>
        <p:nvPicPr>
          <p:cNvPr id="15" name="Picture 14"/>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3522760" y="3276601"/>
            <a:ext cx="2201020" cy="1514474"/>
          </a:xfrm>
          <a:prstGeom prst="rect">
            <a:avLst/>
          </a:prstGeom>
        </p:spPr>
      </p:pic>
      <p:pic>
        <p:nvPicPr>
          <p:cNvPr id="16" name="Picture 15"/>
          <p:cNvPicPr>
            <a:picLocks noChangeAspect="1"/>
          </p:cNvPicPr>
          <p:nvPr/>
        </p:nvPicPr>
        <p:blipFill rotWithShape="1">
          <a:blip r:embed="rId9" cstate="print">
            <a:extLst>
              <a:ext uri="{28A0092B-C50C-407E-A947-70E740481C1C}">
                <a14:useLocalDpi xmlns:a14="http://schemas.microsoft.com/office/drawing/2010/main" xmlns="" val="0"/>
              </a:ext>
            </a:extLst>
          </a:blip>
          <a:srcRect l="4403" r="-4403"/>
          <a:stretch/>
        </p:blipFill>
        <p:spPr>
          <a:xfrm>
            <a:off x="1196375" y="4245781"/>
            <a:ext cx="1413475" cy="2124074"/>
          </a:xfrm>
          <a:prstGeom prst="rect">
            <a:avLst/>
          </a:prstGeom>
        </p:spPr>
      </p:pic>
      <p:pic>
        <p:nvPicPr>
          <p:cNvPr id="17" name="Picture 16"/>
          <p:cNvPicPr>
            <a:picLocks noChangeAspect="1"/>
          </p:cNvPicPr>
          <p:nvPr/>
        </p:nvPicPr>
        <p:blipFill rotWithShape="1">
          <a:blip r:embed="rId10" cstate="print">
            <a:extLst>
              <a:ext uri="{28A0092B-C50C-407E-A947-70E740481C1C}">
                <a14:useLocalDpi xmlns:a14="http://schemas.microsoft.com/office/drawing/2010/main" xmlns="" val="0"/>
              </a:ext>
            </a:extLst>
          </a:blip>
          <a:srcRect l="39785" t="-10915" r="-39785" b="-10915"/>
          <a:stretch/>
        </p:blipFill>
        <p:spPr>
          <a:xfrm>
            <a:off x="2438400" y="3998997"/>
            <a:ext cx="1790700" cy="2562225"/>
          </a:xfrm>
          <a:prstGeom prst="rect">
            <a:avLst/>
          </a:prstGeom>
        </p:spPr>
      </p:pic>
      <p:pic>
        <p:nvPicPr>
          <p:cNvPr id="19" name="Picture 18"/>
          <p:cNvPicPr>
            <a:picLocks noChangeAspect="1"/>
          </p:cNvPicPr>
          <p:nvPr/>
        </p:nvPicPr>
        <p:blipFill>
          <a:blip r:embed="rId11" cstate="print">
            <a:extLst>
              <a:ext uri="{28A0092B-C50C-407E-A947-70E740481C1C}">
                <a14:useLocalDpi xmlns:a14="http://schemas.microsoft.com/office/drawing/2010/main" xmlns="" val="0"/>
              </a:ext>
            </a:extLst>
          </a:blip>
          <a:stretch>
            <a:fillRect/>
          </a:stretch>
        </p:blipFill>
        <p:spPr>
          <a:xfrm>
            <a:off x="3507306" y="4800600"/>
            <a:ext cx="2244184" cy="1499983"/>
          </a:xfrm>
          <a:prstGeom prst="rect">
            <a:avLst/>
          </a:prstGeom>
        </p:spPr>
      </p:pic>
    </p:spTree>
    <p:extLst>
      <p:ext uri="{BB962C8B-B14F-4D97-AF65-F5344CB8AC3E}">
        <p14:creationId xmlns:p14="http://schemas.microsoft.com/office/powerpoint/2010/main" xmlns="" val="26040665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381000" y="1524000"/>
            <a:ext cx="4040188" cy="639762"/>
          </a:xfrm>
        </p:spPr>
        <p:txBody>
          <a:bodyPr/>
          <a:lstStyle/>
          <a:p>
            <a:pPr algn="ctr"/>
            <a:r>
              <a:rPr lang="en-US" dirty="0" smtClean="0"/>
              <a:t>Knowledge</a:t>
            </a:r>
            <a:endParaRPr lang="en-US" dirty="0"/>
          </a:p>
        </p:txBody>
      </p:sp>
      <p:sp>
        <p:nvSpPr>
          <p:cNvPr id="7" name="Text Placeholder 6"/>
          <p:cNvSpPr>
            <a:spLocks noGrp="1"/>
          </p:cNvSpPr>
          <p:nvPr>
            <p:ph type="body" sz="half" idx="3"/>
          </p:nvPr>
        </p:nvSpPr>
        <p:spPr>
          <a:xfrm>
            <a:off x="4724400" y="1524000"/>
            <a:ext cx="4041775" cy="639762"/>
          </a:xfrm>
        </p:spPr>
        <p:txBody>
          <a:bodyPr/>
          <a:lstStyle/>
          <a:p>
            <a:pPr algn="ctr"/>
            <a:r>
              <a:rPr lang="en-US" dirty="0" smtClean="0"/>
              <a:t>Wisdom</a:t>
            </a:r>
            <a:endParaRPr lang="en-US" dirty="0"/>
          </a:p>
        </p:txBody>
      </p:sp>
      <p:pic>
        <p:nvPicPr>
          <p:cNvPr id="12" name="Content Placeholder 11"/>
          <p:cNvPicPr>
            <a:picLocks noGrp="1" noChangeAspect="1"/>
          </p:cNvPicPr>
          <p:nvPr>
            <p:ph sz="quarter" idx="2"/>
          </p:nvPr>
        </p:nvPicPr>
        <p:blipFill>
          <a:blip r:embed="rId3" cstate="print">
            <a:extLst>
              <a:ext uri="{28A0092B-C50C-407E-A947-70E740481C1C}">
                <a14:useLocalDpi xmlns:a14="http://schemas.microsoft.com/office/drawing/2010/main" xmlns="" val="0"/>
              </a:ext>
            </a:extLst>
          </a:blip>
          <a:stretch>
            <a:fillRect/>
          </a:stretch>
        </p:blipFill>
        <p:spPr>
          <a:xfrm>
            <a:off x="931862" y="3261519"/>
            <a:ext cx="2781300" cy="2238375"/>
          </a:xfrm>
        </p:spPr>
      </p:pic>
      <p:pic>
        <p:nvPicPr>
          <p:cNvPr id="16" name="Content Placeholder 15"/>
          <p:cNvPicPr>
            <a:picLocks noGrp="1" noChangeAspect="1"/>
          </p:cNvPicPr>
          <p:nvPr>
            <p:ph sz="quarter" idx="4"/>
          </p:nvPr>
        </p:nvPicPr>
        <p:blipFill rotWithShape="1">
          <a:blip r:embed="rId4" cstate="print">
            <a:extLst>
              <a:ext uri="{28A0092B-C50C-407E-A947-70E740481C1C}">
                <a14:useLocalDpi xmlns:a14="http://schemas.microsoft.com/office/drawing/2010/main" xmlns="" val="0"/>
              </a:ext>
            </a:extLst>
          </a:blip>
          <a:srcRect l="13752" r="-13752"/>
          <a:stretch/>
        </p:blipFill>
        <p:spPr>
          <a:xfrm>
            <a:off x="5364822" y="3276600"/>
            <a:ext cx="3404171" cy="2133600"/>
          </a:xfrm>
        </p:spPr>
      </p:pic>
      <p:sp>
        <p:nvSpPr>
          <p:cNvPr id="4" name="Title 3"/>
          <p:cNvSpPr>
            <a:spLocks noGrp="1"/>
          </p:cNvSpPr>
          <p:nvPr>
            <p:ph type="title"/>
          </p:nvPr>
        </p:nvSpPr>
        <p:spPr/>
        <p:txBody>
          <a:bodyPr/>
          <a:lstStyle/>
          <a:p>
            <a:r>
              <a:rPr lang="en-US" dirty="0" smtClean="0"/>
              <a:t>What is Mentoring?</a:t>
            </a:r>
            <a:endParaRPr lang="en-US" dirty="0"/>
          </a:p>
        </p:txBody>
      </p:sp>
    </p:spTree>
    <p:extLst>
      <p:ext uri="{BB962C8B-B14F-4D97-AF65-F5344CB8AC3E}">
        <p14:creationId xmlns:p14="http://schemas.microsoft.com/office/powerpoint/2010/main" xmlns="" val="1726625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Stages</a:t>
            </a:r>
            <a:endParaRPr lang="en-US" dirty="0"/>
          </a:p>
        </p:txBody>
      </p:sp>
      <p:sp>
        <p:nvSpPr>
          <p:cNvPr id="5" name="Right Arrow 4"/>
          <p:cNvSpPr/>
          <p:nvPr/>
        </p:nvSpPr>
        <p:spPr>
          <a:xfrm>
            <a:off x="609600" y="4953000"/>
            <a:ext cx="80772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838200" y="4953000"/>
            <a:ext cx="457200" cy="4572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292927" y="4957741"/>
            <a:ext cx="457200" cy="457200"/>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295400" y="4679014"/>
            <a:ext cx="1219200" cy="369332"/>
          </a:xfrm>
          <a:prstGeom prst="rect">
            <a:avLst/>
          </a:prstGeom>
          <a:noFill/>
        </p:spPr>
        <p:txBody>
          <a:bodyPr wrap="square" rtlCol="0">
            <a:spAutoFit/>
          </a:bodyPr>
          <a:lstStyle/>
          <a:p>
            <a:r>
              <a:rPr lang="en-US" dirty="0" smtClean="0"/>
              <a:t>Student</a:t>
            </a:r>
            <a:endParaRPr lang="en-US" dirty="0"/>
          </a:p>
        </p:txBody>
      </p:sp>
      <p:sp>
        <p:nvSpPr>
          <p:cNvPr id="10" name="Oval 9"/>
          <p:cNvSpPr/>
          <p:nvPr/>
        </p:nvSpPr>
        <p:spPr>
          <a:xfrm>
            <a:off x="3678382" y="4966855"/>
            <a:ext cx="457200" cy="457200"/>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6096000" y="4953000"/>
            <a:ext cx="457200" cy="457200"/>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2777836" y="4679014"/>
            <a:ext cx="1219200" cy="369332"/>
          </a:xfrm>
          <a:prstGeom prst="rect">
            <a:avLst/>
          </a:prstGeom>
          <a:noFill/>
        </p:spPr>
        <p:txBody>
          <a:bodyPr wrap="square" rtlCol="0">
            <a:spAutoFit/>
          </a:bodyPr>
          <a:lstStyle/>
          <a:p>
            <a:r>
              <a:rPr lang="en-US" dirty="0" smtClean="0"/>
              <a:t>Intern</a:t>
            </a:r>
            <a:endParaRPr lang="en-US" dirty="0"/>
          </a:p>
        </p:txBody>
      </p:sp>
      <p:sp>
        <p:nvSpPr>
          <p:cNvPr id="14" name="TextBox 13"/>
          <p:cNvSpPr txBox="1"/>
          <p:nvPr/>
        </p:nvSpPr>
        <p:spPr>
          <a:xfrm>
            <a:off x="4114800" y="4660235"/>
            <a:ext cx="2209800" cy="369332"/>
          </a:xfrm>
          <a:prstGeom prst="rect">
            <a:avLst/>
          </a:prstGeom>
          <a:noFill/>
        </p:spPr>
        <p:txBody>
          <a:bodyPr wrap="square" rtlCol="0">
            <a:spAutoFit/>
          </a:bodyPr>
          <a:lstStyle/>
          <a:p>
            <a:r>
              <a:rPr lang="en-US" dirty="0" smtClean="0"/>
              <a:t>Young Professional</a:t>
            </a:r>
            <a:endParaRPr lang="en-US" dirty="0"/>
          </a:p>
        </p:txBody>
      </p:sp>
      <p:sp>
        <p:nvSpPr>
          <p:cNvPr id="15" name="TextBox 14"/>
          <p:cNvSpPr txBox="1"/>
          <p:nvPr/>
        </p:nvSpPr>
        <p:spPr>
          <a:xfrm>
            <a:off x="6470073" y="4660235"/>
            <a:ext cx="2209800" cy="369332"/>
          </a:xfrm>
          <a:prstGeom prst="rect">
            <a:avLst/>
          </a:prstGeom>
          <a:noFill/>
        </p:spPr>
        <p:txBody>
          <a:bodyPr wrap="square" rtlCol="0">
            <a:spAutoFit/>
          </a:bodyPr>
          <a:lstStyle/>
          <a:p>
            <a:r>
              <a:rPr lang="en-US" dirty="0" err="1" smtClean="0"/>
              <a:t>Practicioner</a:t>
            </a:r>
            <a:endParaRPr lang="en-US" dirty="0"/>
          </a:p>
        </p:txBody>
      </p:sp>
      <p:sp>
        <p:nvSpPr>
          <p:cNvPr id="16" name="Rectangle 15"/>
          <p:cNvSpPr/>
          <p:nvPr/>
        </p:nvSpPr>
        <p:spPr>
          <a:xfrm>
            <a:off x="762000" y="1600200"/>
            <a:ext cx="7543800" cy="381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smtClean="0">
                <a:solidFill>
                  <a:schemeClr val="tx1"/>
                </a:solidFill>
              </a:rPr>
              <a:t>STUDENTS</a:t>
            </a:r>
            <a:r>
              <a:rPr lang="en-US" sz="1600" dirty="0" smtClean="0">
                <a:solidFill>
                  <a:schemeClr val="tx1"/>
                </a:solidFill>
              </a:rPr>
              <a:t>:  AIA Atlanta, U of </a:t>
            </a:r>
            <a:r>
              <a:rPr lang="en-US" sz="1600" dirty="0" err="1" smtClean="0">
                <a:solidFill>
                  <a:schemeClr val="tx1"/>
                </a:solidFill>
              </a:rPr>
              <a:t>Minn</a:t>
            </a:r>
            <a:r>
              <a:rPr lang="en-US" sz="1600" dirty="0" smtClean="0">
                <a:solidFill>
                  <a:schemeClr val="tx1"/>
                </a:solidFill>
              </a:rPr>
              <a:t>     </a:t>
            </a:r>
            <a:r>
              <a:rPr lang="en-US" sz="1600" b="1" dirty="0" smtClean="0">
                <a:solidFill>
                  <a:schemeClr val="tx1"/>
                </a:solidFill>
              </a:rPr>
              <a:t>Mentor Idea</a:t>
            </a:r>
            <a:r>
              <a:rPr lang="en-US" sz="1600" dirty="0" smtClean="0">
                <a:solidFill>
                  <a:schemeClr val="tx1"/>
                </a:solidFill>
              </a:rPr>
              <a:t>: Intern or </a:t>
            </a:r>
            <a:r>
              <a:rPr lang="en-US" sz="1600" dirty="0" err="1" smtClean="0">
                <a:solidFill>
                  <a:schemeClr val="tx1"/>
                </a:solidFill>
              </a:rPr>
              <a:t>Practicioner</a:t>
            </a:r>
            <a:endParaRPr lang="en-US" sz="1600" dirty="0">
              <a:solidFill>
                <a:schemeClr val="tx1"/>
              </a:solidFill>
            </a:endParaRPr>
          </a:p>
        </p:txBody>
      </p:sp>
      <p:sp>
        <p:nvSpPr>
          <p:cNvPr id="17" name="TextBox 16"/>
          <p:cNvSpPr txBox="1"/>
          <p:nvPr/>
        </p:nvSpPr>
        <p:spPr>
          <a:xfrm>
            <a:off x="2286000" y="2209800"/>
            <a:ext cx="6019800" cy="338554"/>
          </a:xfrm>
          <a:prstGeom prst="rect">
            <a:avLst/>
          </a:prstGeom>
          <a:solidFill>
            <a:schemeClr val="accent2">
              <a:lumMod val="40000"/>
              <a:lumOff val="60000"/>
            </a:schemeClr>
          </a:solidFill>
        </p:spPr>
        <p:txBody>
          <a:bodyPr wrap="square" rtlCol="0">
            <a:spAutoFit/>
          </a:bodyPr>
          <a:lstStyle/>
          <a:p>
            <a:r>
              <a:rPr lang="en-US" sz="1600" b="1" dirty="0" smtClean="0"/>
              <a:t>INTERNS:</a:t>
            </a:r>
            <a:r>
              <a:rPr lang="en-US" sz="1600" dirty="0" smtClean="0"/>
              <a:t>  IDP,  AIA Boston, Your firm</a:t>
            </a:r>
            <a:r>
              <a:rPr lang="en-US" sz="1600" dirty="0"/>
              <a:t> </a:t>
            </a:r>
            <a:r>
              <a:rPr lang="en-US" sz="1600" dirty="0" smtClean="0"/>
              <a:t>    </a:t>
            </a:r>
            <a:r>
              <a:rPr lang="en-US" sz="1600" b="1" dirty="0" smtClean="0"/>
              <a:t>Mentor</a:t>
            </a:r>
            <a:r>
              <a:rPr lang="en-US" sz="1600" dirty="0" smtClean="0"/>
              <a:t> </a:t>
            </a:r>
            <a:r>
              <a:rPr lang="en-US" sz="1600" b="1" dirty="0" smtClean="0"/>
              <a:t>Idea:</a:t>
            </a:r>
            <a:r>
              <a:rPr lang="en-US" sz="1600" dirty="0" smtClean="0"/>
              <a:t> YAF</a:t>
            </a:r>
            <a:endParaRPr lang="en-US" sz="1600" dirty="0"/>
          </a:p>
        </p:txBody>
      </p:sp>
      <p:sp>
        <p:nvSpPr>
          <p:cNvPr id="18" name="Rectangle 17"/>
          <p:cNvSpPr/>
          <p:nvPr/>
        </p:nvSpPr>
        <p:spPr>
          <a:xfrm>
            <a:off x="3657600" y="2819400"/>
            <a:ext cx="4648200" cy="387929"/>
          </a:xfrm>
          <a:prstGeom prst="rect">
            <a:avLst/>
          </a:prstGeom>
          <a:solidFill>
            <a:schemeClr val="tx2">
              <a:lumMod val="60000"/>
              <a:lumOff val="4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smtClean="0">
                <a:solidFill>
                  <a:schemeClr val="tx1"/>
                </a:solidFill>
              </a:rPr>
              <a:t>YAF:</a:t>
            </a:r>
            <a:r>
              <a:rPr lang="en-US" sz="1600" dirty="0" smtClean="0">
                <a:solidFill>
                  <a:schemeClr val="tx1"/>
                </a:solidFill>
              </a:rPr>
              <a:t>  YAF G/L       </a:t>
            </a:r>
            <a:r>
              <a:rPr lang="en-US" sz="1600" b="1" dirty="0" smtClean="0">
                <a:solidFill>
                  <a:schemeClr val="tx1"/>
                </a:solidFill>
              </a:rPr>
              <a:t>Mentor Idea</a:t>
            </a:r>
            <a:r>
              <a:rPr lang="en-US" sz="1600" dirty="0" smtClean="0">
                <a:solidFill>
                  <a:schemeClr val="tx1"/>
                </a:solidFill>
              </a:rPr>
              <a:t>: AIA or FAIA</a:t>
            </a:r>
            <a:endParaRPr lang="en-US" sz="1600" dirty="0">
              <a:solidFill>
                <a:schemeClr val="tx1"/>
              </a:solidFill>
            </a:endParaRPr>
          </a:p>
        </p:txBody>
      </p:sp>
      <p:sp>
        <p:nvSpPr>
          <p:cNvPr id="19" name="Rectangle 18"/>
          <p:cNvSpPr/>
          <p:nvPr/>
        </p:nvSpPr>
        <p:spPr>
          <a:xfrm>
            <a:off x="6096000" y="3505200"/>
            <a:ext cx="2209800" cy="381000"/>
          </a:xfrm>
          <a:prstGeom prst="rect">
            <a:avLst/>
          </a:prstGeom>
          <a:solidFill>
            <a:schemeClr val="accent6">
              <a:lumMod val="60000"/>
              <a:lumOff val="4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smtClean="0">
                <a:solidFill>
                  <a:schemeClr val="tx1"/>
                </a:solidFill>
              </a:rPr>
              <a:t>PRACTICIONERS</a:t>
            </a:r>
            <a:endParaRPr lang="en-US" sz="1600" dirty="0">
              <a:solidFill>
                <a:schemeClr val="tx1"/>
              </a:solidFill>
            </a:endParaRPr>
          </a:p>
        </p:txBody>
      </p:sp>
      <p:cxnSp>
        <p:nvCxnSpPr>
          <p:cNvPr id="4" name="Straight Connector 3"/>
          <p:cNvCxnSpPr>
            <a:stCxn id="7" idx="0"/>
          </p:cNvCxnSpPr>
          <p:nvPr/>
        </p:nvCxnSpPr>
        <p:spPr>
          <a:xfrm flipV="1">
            <a:off x="1066800" y="1981200"/>
            <a:ext cx="0" cy="2971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9" idx="3"/>
          </p:cNvCxnSpPr>
          <p:nvPr/>
        </p:nvCxnSpPr>
        <p:spPr>
          <a:xfrm flipV="1">
            <a:off x="2514600" y="2548354"/>
            <a:ext cx="6927" cy="231532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3906982" y="3207329"/>
            <a:ext cx="0" cy="1759526"/>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2" idx="0"/>
          </p:cNvCxnSpPr>
          <p:nvPr/>
        </p:nvCxnSpPr>
        <p:spPr>
          <a:xfrm flipV="1">
            <a:off x="6324600" y="3886200"/>
            <a:ext cx="0" cy="10668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7430967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err="1" smtClean="0"/>
              <a:t>Protege</a:t>
            </a:r>
            <a:endParaRPr lang="en-US" dirty="0"/>
          </a:p>
        </p:txBody>
      </p:sp>
      <p:sp>
        <p:nvSpPr>
          <p:cNvPr id="5" name="Text Placeholder 4"/>
          <p:cNvSpPr>
            <a:spLocks noGrp="1"/>
          </p:cNvSpPr>
          <p:nvPr>
            <p:ph type="body" sz="half" idx="3"/>
          </p:nvPr>
        </p:nvSpPr>
        <p:spPr/>
        <p:txBody>
          <a:bodyPr/>
          <a:lstStyle/>
          <a:p>
            <a:r>
              <a:rPr lang="en-US" dirty="0" smtClean="0"/>
              <a:t>Mentor</a:t>
            </a:r>
            <a:endParaRPr lang="en-US" dirty="0"/>
          </a:p>
        </p:txBody>
      </p:sp>
      <p:sp>
        <p:nvSpPr>
          <p:cNvPr id="4" name="Content Placeholder 3"/>
          <p:cNvSpPr>
            <a:spLocks noGrp="1"/>
          </p:cNvSpPr>
          <p:nvPr>
            <p:ph sz="quarter" idx="2"/>
          </p:nvPr>
        </p:nvSpPr>
        <p:spPr/>
        <p:txBody>
          <a:bodyPr>
            <a:normAutofit/>
          </a:bodyPr>
          <a:lstStyle/>
          <a:p>
            <a:r>
              <a:rPr lang="en-US" sz="2400" b="1" dirty="0" smtClean="0"/>
              <a:t>Motivated, Interested, Engaged, Curious</a:t>
            </a:r>
          </a:p>
          <a:p>
            <a:endParaRPr lang="en-US" dirty="0" smtClean="0"/>
          </a:p>
          <a:p>
            <a:r>
              <a:rPr lang="en-US" sz="2500" dirty="0" smtClean="0"/>
              <a:t>Respect boundaries</a:t>
            </a:r>
          </a:p>
          <a:p>
            <a:r>
              <a:rPr lang="en-US" sz="2500" dirty="0" smtClean="0"/>
              <a:t>Be patient…we’re old</a:t>
            </a:r>
          </a:p>
          <a:p>
            <a:r>
              <a:rPr lang="en-US" sz="2500" dirty="0" smtClean="0"/>
              <a:t>Be receptive to feedback</a:t>
            </a:r>
          </a:p>
          <a:p>
            <a:r>
              <a:rPr lang="en-US" sz="2500" dirty="0" smtClean="0"/>
              <a:t>Say what you want</a:t>
            </a:r>
          </a:p>
          <a:p>
            <a:endParaRPr lang="en-US" dirty="0"/>
          </a:p>
        </p:txBody>
      </p:sp>
      <p:sp>
        <p:nvSpPr>
          <p:cNvPr id="8" name="Content Placeholder 7"/>
          <p:cNvSpPr>
            <a:spLocks noGrp="1"/>
          </p:cNvSpPr>
          <p:nvPr>
            <p:ph sz="quarter" idx="4"/>
          </p:nvPr>
        </p:nvSpPr>
        <p:spPr/>
        <p:txBody>
          <a:bodyPr>
            <a:normAutofit/>
          </a:bodyPr>
          <a:lstStyle/>
          <a:p>
            <a:r>
              <a:rPr lang="en-US" sz="2600" b="1" dirty="0" smtClean="0"/>
              <a:t>Tour Guide not Teacher</a:t>
            </a:r>
          </a:p>
          <a:p>
            <a:endParaRPr lang="en-US" dirty="0" smtClean="0"/>
          </a:p>
          <a:p>
            <a:r>
              <a:rPr lang="en-US" sz="2400" dirty="0" smtClean="0"/>
              <a:t>Explain the “why”</a:t>
            </a:r>
          </a:p>
          <a:p>
            <a:r>
              <a:rPr lang="en-US" sz="2400" dirty="0" smtClean="0"/>
              <a:t>Meet on protégé’s turf</a:t>
            </a:r>
          </a:p>
          <a:p>
            <a:r>
              <a:rPr lang="en-US" sz="2400" dirty="0" smtClean="0"/>
              <a:t>Be available</a:t>
            </a:r>
          </a:p>
          <a:p>
            <a:r>
              <a:rPr lang="en-US" sz="2400" dirty="0" smtClean="0"/>
              <a:t>Don’t problem-solve</a:t>
            </a:r>
          </a:p>
          <a:p>
            <a:endParaRPr lang="en-US" dirty="0" smtClean="0"/>
          </a:p>
          <a:p>
            <a:endParaRPr lang="en-US" dirty="0" smtClean="0"/>
          </a:p>
          <a:p>
            <a:endParaRPr lang="en-US" dirty="0" smtClean="0"/>
          </a:p>
          <a:p>
            <a:endParaRPr lang="en-US" dirty="0"/>
          </a:p>
        </p:txBody>
      </p:sp>
      <p:sp>
        <p:nvSpPr>
          <p:cNvPr id="2" name="Title 1"/>
          <p:cNvSpPr>
            <a:spLocks noGrp="1"/>
          </p:cNvSpPr>
          <p:nvPr>
            <p:ph type="title"/>
          </p:nvPr>
        </p:nvSpPr>
        <p:spPr/>
        <p:txBody>
          <a:bodyPr/>
          <a:lstStyle/>
          <a:p>
            <a:r>
              <a:rPr lang="en-US" dirty="0" smtClean="0"/>
              <a:t>Best Practices - Roles</a:t>
            </a:r>
            <a:endParaRPr lang="en-US" dirty="0"/>
          </a:p>
        </p:txBody>
      </p:sp>
    </p:spTree>
    <p:extLst>
      <p:ext uri="{BB962C8B-B14F-4D97-AF65-F5344CB8AC3E}">
        <p14:creationId xmlns:p14="http://schemas.microsoft.com/office/powerpoint/2010/main" xmlns="" val="306033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Practices -Mentoring “Musts”</a:t>
            </a:r>
            <a:endParaRPr lang="en-US" dirty="0"/>
          </a:p>
        </p:txBody>
      </p:sp>
      <p:graphicFrame>
        <p:nvGraphicFramePr>
          <p:cNvPr id="3" name="Table 2"/>
          <p:cNvGraphicFramePr>
            <a:graphicFrameLocks noGrp="1"/>
          </p:cNvGraphicFramePr>
          <p:nvPr/>
        </p:nvGraphicFramePr>
        <p:xfrm>
          <a:off x="533400" y="2209800"/>
          <a:ext cx="7962900" cy="3683000"/>
        </p:xfrm>
        <a:graphic>
          <a:graphicData uri="http://schemas.openxmlformats.org/drawingml/2006/table">
            <a:tbl>
              <a:tblPr firstRow="1" bandRow="1">
                <a:tableStyleId>{5C22544A-7EE6-4342-B048-85BDC9FD1C3A}</a:tableStyleId>
              </a:tblPr>
              <a:tblGrid>
                <a:gridCol w="3162300"/>
                <a:gridCol w="1219200"/>
                <a:gridCol w="1192530"/>
                <a:gridCol w="1169670"/>
                <a:gridCol w="1219200"/>
              </a:tblGrid>
              <a:tr h="736600">
                <a:tc>
                  <a:txBody>
                    <a:bodyPr/>
                    <a:lstStyle/>
                    <a:p>
                      <a:endParaRPr lang="en-US" sz="2400" b="1" dirty="0"/>
                    </a:p>
                  </a:txBody>
                  <a:tcPr/>
                </a:tc>
                <a:tc>
                  <a:txBody>
                    <a:bodyPr/>
                    <a:lstStyle/>
                    <a:p>
                      <a:pPr algn="ctr"/>
                      <a:r>
                        <a:rPr lang="en-US" dirty="0" smtClean="0"/>
                        <a:t>IDP</a:t>
                      </a:r>
                      <a:endParaRPr lang="en-US" dirty="0"/>
                    </a:p>
                  </a:txBody>
                  <a:tcPr/>
                </a:tc>
                <a:tc>
                  <a:txBody>
                    <a:bodyPr/>
                    <a:lstStyle/>
                    <a:p>
                      <a:pPr algn="ctr"/>
                      <a:r>
                        <a:rPr lang="en-US" dirty="0" smtClean="0"/>
                        <a:t>U</a:t>
                      </a:r>
                      <a:r>
                        <a:rPr lang="en-US" baseline="0" dirty="0" smtClean="0"/>
                        <a:t> </a:t>
                      </a:r>
                      <a:r>
                        <a:rPr lang="en-US" baseline="0" dirty="0" err="1" smtClean="0"/>
                        <a:t>Minn</a:t>
                      </a:r>
                      <a:endParaRPr lang="en-US" dirty="0"/>
                    </a:p>
                  </a:txBody>
                  <a:tcPr/>
                </a:tc>
                <a:tc>
                  <a:txBody>
                    <a:bodyPr/>
                    <a:lstStyle/>
                    <a:p>
                      <a:pPr algn="ctr"/>
                      <a:r>
                        <a:rPr lang="en-US" dirty="0" smtClean="0"/>
                        <a:t>Zachary</a:t>
                      </a:r>
                      <a:endParaRPr lang="en-US" dirty="0"/>
                    </a:p>
                  </a:txBody>
                  <a:tcPr/>
                </a:tc>
                <a:tc>
                  <a:txBody>
                    <a:bodyPr/>
                    <a:lstStyle/>
                    <a:p>
                      <a:pPr algn="ctr"/>
                      <a:r>
                        <a:rPr lang="en-US" dirty="0" smtClean="0"/>
                        <a:t>YAF</a:t>
                      </a:r>
                      <a:endParaRPr lang="en-US" dirty="0"/>
                    </a:p>
                  </a:txBody>
                  <a:tcPr/>
                </a:tc>
              </a:tr>
              <a:tr h="736600">
                <a:tc>
                  <a:txBody>
                    <a:bodyPr/>
                    <a:lstStyle/>
                    <a:p>
                      <a:r>
                        <a:rPr lang="en-US" sz="2000" b="1" dirty="0" smtClean="0"/>
                        <a:t>Communication</a:t>
                      </a:r>
                      <a:endParaRPr lang="en-US" sz="2000" b="1"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736600">
                <a:tc>
                  <a:txBody>
                    <a:bodyPr/>
                    <a:lstStyle/>
                    <a:p>
                      <a:r>
                        <a:rPr lang="en-US" sz="2000" b="1" dirty="0" smtClean="0"/>
                        <a:t>Commitment/Desire</a:t>
                      </a:r>
                      <a:endParaRPr lang="en-US" sz="2000" b="1"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r>
              <a:tr h="736600">
                <a:tc>
                  <a:txBody>
                    <a:bodyPr/>
                    <a:lstStyle/>
                    <a:p>
                      <a:r>
                        <a:rPr lang="en-US" sz="2000" b="1" dirty="0" smtClean="0"/>
                        <a:t>Trust/Confidentiality</a:t>
                      </a:r>
                      <a:endParaRPr lang="en-US" sz="2000" b="1"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736600">
                <a:tc>
                  <a:txBody>
                    <a:bodyPr/>
                    <a:lstStyle/>
                    <a:p>
                      <a:r>
                        <a:rPr lang="en-US" sz="2000" b="1" dirty="0" smtClean="0"/>
                        <a:t>Reflection/Awareness</a:t>
                      </a:r>
                      <a:endParaRPr lang="en-US" sz="1600" b="1"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4" name="5-Point Star 3"/>
          <p:cNvSpPr/>
          <p:nvPr/>
        </p:nvSpPr>
        <p:spPr>
          <a:xfrm>
            <a:off x="4114800" y="3124200"/>
            <a:ext cx="3810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5-Point Star 4"/>
          <p:cNvSpPr/>
          <p:nvPr/>
        </p:nvSpPr>
        <p:spPr>
          <a:xfrm>
            <a:off x="5334000" y="3124200"/>
            <a:ext cx="3810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Point Star 5"/>
          <p:cNvSpPr/>
          <p:nvPr/>
        </p:nvSpPr>
        <p:spPr>
          <a:xfrm>
            <a:off x="6553200" y="3124200"/>
            <a:ext cx="3810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5-Point Star 6"/>
          <p:cNvSpPr/>
          <p:nvPr/>
        </p:nvSpPr>
        <p:spPr>
          <a:xfrm>
            <a:off x="7696200" y="3124200"/>
            <a:ext cx="3810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5-Point Star 7"/>
          <p:cNvSpPr/>
          <p:nvPr/>
        </p:nvSpPr>
        <p:spPr>
          <a:xfrm>
            <a:off x="4114800" y="3886200"/>
            <a:ext cx="3810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5-Point Star 8"/>
          <p:cNvSpPr/>
          <p:nvPr/>
        </p:nvSpPr>
        <p:spPr>
          <a:xfrm>
            <a:off x="5334000" y="3886200"/>
            <a:ext cx="3810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5-Point Star 9"/>
          <p:cNvSpPr/>
          <p:nvPr/>
        </p:nvSpPr>
        <p:spPr>
          <a:xfrm>
            <a:off x="6553200" y="3886200"/>
            <a:ext cx="3810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5-Point Star 10"/>
          <p:cNvSpPr/>
          <p:nvPr/>
        </p:nvSpPr>
        <p:spPr>
          <a:xfrm>
            <a:off x="7696200" y="3886200"/>
            <a:ext cx="3810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5-Point Star 11"/>
          <p:cNvSpPr/>
          <p:nvPr/>
        </p:nvSpPr>
        <p:spPr>
          <a:xfrm>
            <a:off x="6553200" y="4572000"/>
            <a:ext cx="3810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5-Point Star 12"/>
          <p:cNvSpPr/>
          <p:nvPr/>
        </p:nvSpPr>
        <p:spPr>
          <a:xfrm>
            <a:off x="7696200" y="4572000"/>
            <a:ext cx="3810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5-Point Star 15"/>
          <p:cNvSpPr/>
          <p:nvPr/>
        </p:nvSpPr>
        <p:spPr>
          <a:xfrm>
            <a:off x="6553200" y="5257800"/>
            <a:ext cx="3810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5-Point Star 16"/>
          <p:cNvSpPr/>
          <p:nvPr/>
        </p:nvSpPr>
        <p:spPr>
          <a:xfrm>
            <a:off x="5334000" y="5257800"/>
            <a:ext cx="3810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5-Point Star 17"/>
          <p:cNvSpPr/>
          <p:nvPr/>
        </p:nvSpPr>
        <p:spPr>
          <a:xfrm>
            <a:off x="4114800" y="4572000"/>
            <a:ext cx="3810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Personality</a:t>
            </a:r>
            <a:endParaRPr lang="en-US" dirty="0"/>
          </a:p>
        </p:txBody>
      </p:sp>
      <p:sp>
        <p:nvSpPr>
          <p:cNvPr id="5" name="Text Placeholder 4"/>
          <p:cNvSpPr>
            <a:spLocks noGrp="1"/>
          </p:cNvSpPr>
          <p:nvPr>
            <p:ph type="body" sz="half" idx="3"/>
          </p:nvPr>
        </p:nvSpPr>
        <p:spPr/>
        <p:txBody>
          <a:bodyPr/>
          <a:lstStyle/>
          <a:p>
            <a:r>
              <a:rPr lang="en-US" dirty="0" smtClean="0"/>
              <a:t>Self Image</a:t>
            </a:r>
            <a:endParaRPr lang="en-US" dirty="0"/>
          </a:p>
        </p:txBody>
      </p:sp>
      <p:sp>
        <p:nvSpPr>
          <p:cNvPr id="4" name="Content Placeholder 3"/>
          <p:cNvSpPr>
            <a:spLocks noGrp="1"/>
          </p:cNvSpPr>
          <p:nvPr>
            <p:ph sz="quarter" idx="2"/>
          </p:nvPr>
        </p:nvSpPr>
        <p:spPr/>
        <p:txBody>
          <a:bodyPr/>
          <a:lstStyle/>
          <a:p>
            <a:r>
              <a:rPr lang="en-US" dirty="0" smtClean="0"/>
              <a:t>Most architects: NTJs</a:t>
            </a:r>
          </a:p>
          <a:p>
            <a:pPr lvl="1"/>
            <a:r>
              <a:rPr lang="en-US" dirty="0" smtClean="0"/>
              <a:t>Lifelong learners</a:t>
            </a:r>
          </a:p>
          <a:p>
            <a:pPr lvl="1"/>
            <a:r>
              <a:rPr lang="en-US" dirty="0" smtClean="0"/>
              <a:t>Rational</a:t>
            </a:r>
          </a:p>
          <a:p>
            <a:pPr lvl="1"/>
            <a:r>
              <a:rPr lang="en-US" dirty="0" smtClean="0"/>
              <a:t>Can seem distant</a:t>
            </a:r>
          </a:p>
          <a:p>
            <a:pPr lvl="1"/>
            <a:r>
              <a:rPr lang="en-US" dirty="0" smtClean="0"/>
              <a:t>Can be introverts</a:t>
            </a:r>
          </a:p>
          <a:p>
            <a:pPr lvl="1"/>
            <a:r>
              <a:rPr lang="en-US" dirty="0" smtClean="0"/>
              <a:t>Problem solvers</a:t>
            </a:r>
          </a:p>
          <a:p>
            <a:pPr lvl="1"/>
            <a:r>
              <a:rPr lang="en-US" dirty="0" smtClean="0"/>
              <a:t>Perceive time in intervals</a:t>
            </a:r>
          </a:p>
          <a:p>
            <a:endParaRPr lang="en-US" dirty="0"/>
          </a:p>
        </p:txBody>
      </p:sp>
      <p:graphicFrame>
        <p:nvGraphicFramePr>
          <p:cNvPr id="7" name="Content Placeholder 6"/>
          <p:cNvGraphicFramePr>
            <a:graphicFrameLocks noGrp="1"/>
          </p:cNvGraphicFramePr>
          <p:nvPr>
            <p:ph sz="quarter" idx="4"/>
            <p:extLst>
              <p:ext uri="{D42A27DB-BD31-4B8C-83A1-F6EECF244321}">
                <p14:modId xmlns:p14="http://schemas.microsoft.com/office/powerpoint/2010/main" xmlns="" val="3595265500"/>
              </p:ext>
            </p:extLst>
          </p:nvPr>
        </p:nvGraphicFramePr>
        <p:xfrm>
          <a:off x="4800600" y="2471738"/>
          <a:ext cx="4038600" cy="38211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r>
              <a:rPr lang="en-US" dirty="0" smtClean="0"/>
              <a:t>Best Practices- Architects</a:t>
            </a:r>
            <a:endParaRPr lang="en-US" dirty="0"/>
          </a:p>
        </p:txBody>
      </p:sp>
    </p:spTree>
    <p:extLst>
      <p:ext uri="{BB962C8B-B14F-4D97-AF65-F5344CB8AC3E}">
        <p14:creationId xmlns:p14="http://schemas.microsoft.com/office/powerpoint/2010/main" xmlns="" val="3797325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a:t>
            </a:r>
            <a:endParaRPr lang="en-US" dirty="0"/>
          </a:p>
        </p:txBody>
      </p:sp>
      <p:sp>
        <p:nvSpPr>
          <p:cNvPr id="3" name="Content Placeholder 2"/>
          <p:cNvSpPr>
            <a:spLocks noGrp="1"/>
          </p:cNvSpPr>
          <p:nvPr>
            <p:ph sz="half" idx="1"/>
          </p:nvPr>
        </p:nvSpPr>
        <p:spPr>
          <a:xfrm>
            <a:off x="301752" y="1600200"/>
            <a:ext cx="4038600" cy="4800600"/>
          </a:xfrm>
        </p:spPr>
        <p:txBody>
          <a:bodyPr>
            <a:normAutofit fontScale="92500" lnSpcReduction="10000"/>
          </a:bodyPr>
          <a:lstStyle/>
          <a:p>
            <a:r>
              <a:rPr lang="en-US" dirty="0" smtClean="0">
                <a:solidFill>
                  <a:srgbClr val="C00000"/>
                </a:solidFill>
              </a:rPr>
              <a:t>Distant-</a:t>
            </a:r>
            <a:r>
              <a:rPr lang="en-US" dirty="0" smtClean="0"/>
              <a:t> </a:t>
            </a:r>
            <a:endParaRPr lang="en-US" sz="2400" dirty="0" smtClean="0"/>
          </a:p>
          <a:p>
            <a:endParaRPr lang="en-US" dirty="0" smtClean="0"/>
          </a:p>
          <a:p>
            <a:r>
              <a:rPr lang="en-US" dirty="0" smtClean="0">
                <a:solidFill>
                  <a:srgbClr val="C00000"/>
                </a:solidFill>
              </a:rPr>
              <a:t>Introvert</a:t>
            </a:r>
            <a:r>
              <a:rPr lang="en-US" dirty="0" smtClean="0"/>
              <a:t>-</a:t>
            </a:r>
            <a:endParaRPr lang="en-US" sz="2400" dirty="0" smtClean="0"/>
          </a:p>
          <a:p>
            <a:endParaRPr lang="en-US" dirty="0" smtClean="0"/>
          </a:p>
          <a:p>
            <a:r>
              <a:rPr lang="en-US" dirty="0" smtClean="0">
                <a:solidFill>
                  <a:srgbClr val="C00000"/>
                </a:solidFill>
              </a:rPr>
              <a:t>Autonomous</a:t>
            </a:r>
            <a:r>
              <a:rPr lang="en-US" dirty="0" smtClean="0"/>
              <a:t>-</a:t>
            </a:r>
          </a:p>
          <a:p>
            <a:endParaRPr lang="en-US" dirty="0" smtClean="0"/>
          </a:p>
          <a:p>
            <a:r>
              <a:rPr lang="en-US" dirty="0" smtClean="0">
                <a:solidFill>
                  <a:srgbClr val="C00000"/>
                </a:solidFill>
              </a:rPr>
              <a:t>Perceive time in intervals</a:t>
            </a:r>
            <a:r>
              <a:rPr lang="en-US" dirty="0" smtClean="0"/>
              <a:t>-</a:t>
            </a:r>
            <a:endParaRPr lang="en-US" sz="2400" dirty="0" smtClean="0"/>
          </a:p>
          <a:p>
            <a:endParaRPr lang="en-US" dirty="0" smtClean="0"/>
          </a:p>
          <a:p>
            <a:r>
              <a:rPr lang="en-US" dirty="0" smtClean="0">
                <a:solidFill>
                  <a:schemeClr val="accent1"/>
                </a:solidFill>
              </a:rPr>
              <a:t>Also…..</a:t>
            </a:r>
          </a:p>
          <a:p>
            <a:pPr lvl="1">
              <a:buFont typeface="Wingdings" pitchFamily="2" charset="2"/>
              <a:buChar char="§"/>
            </a:pPr>
            <a:r>
              <a:rPr lang="en-US" dirty="0" smtClean="0">
                <a:solidFill>
                  <a:schemeClr val="tx1"/>
                </a:solidFill>
              </a:rPr>
              <a:t>Generational differences</a:t>
            </a:r>
          </a:p>
          <a:p>
            <a:pPr lvl="1">
              <a:buFont typeface="Wingdings" pitchFamily="2" charset="2"/>
              <a:buChar char="§"/>
            </a:pPr>
            <a:r>
              <a:rPr lang="en-US" dirty="0" smtClean="0">
                <a:solidFill>
                  <a:schemeClr val="tx1"/>
                </a:solidFill>
              </a:rPr>
              <a:t>Listening</a:t>
            </a:r>
          </a:p>
          <a:p>
            <a:pPr lvl="1">
              <a:buFont typeface="Wingdings" pitchFamily="2" charset="2"/>
              <a:buChar char="§"/>
            </a:pPr>
            <a:r>
              <a:rPr lang="en-US" dirty="0" smtClean="0">
                <a:solidFill>
                  <a:schemeClr val="tx1"/>
                </a:solidFill>
              </a:rPr>
              <a:t>Guiding not teaching</a:t>
            </a:r>
          </a:p>
          <a:p>
            <a:endParaRPr lang="en-US" dirty="0"/>
          </a:p>
        </p:txBody>
      </p:sp>
      <p:pic>
        <p:nvPicPr>
          <p:cNvPr id="5" name="Content Placeholder 4"/>
          <p:cNvPicPr>
            <a:picLocks noGrp="1" noChangeAspect="1"/>
          </p:cNvPicPr>
          <p:nvPr>
            <p:ph sz="half" idx="2"/>
          </p:nvPr>
        </p:nvPicPr>
        <p:blipFill>
          <a:blip r:embed="rId3" cstate="print">
            <a:extLst>
              <a:ext uri="{28A0092B-C50C-407E-A947-70E740481C1C}">
                <a14:useLocalDpi xmlns:a14="http://schemas.microsoft.com/office/drawing/2010/main" xmlns="" val="0"/>
              </a:ext>
            </a:extLst>
          </a:blip>
          <a:stretch>
            <a:fillRect/>
          </a:stretch>
        </p:blipFill>
        <p:spPr>
          <a:xfrm>
            <a:off x="5410200" y="2743200"/>
            <a:ext cx="2703440" cy="2107406"/>
          </a:xfrm>
        </p:spPr>
      </p:pic>
    </p:spTree>
    <p:extLst>
      <p:ext uri="{BB962C8B-B14F-4D97-AF65-F5344CB8AC3E}">
        <p14:creationId xmlns:p14="http://schemas.microsoft.com/office/powerpoint/2010/main" xmlns="" val="2705819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ipe(down)">
                                      <p:cBhvr>
                                        <p:cTn id="27" dur="500"/>
                                        <p:tgtEl>
                                          <p:spTgt spid="3">
                                            <p:txEl>
                                              <p:pRg st="8" end="8"/>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wipe(down)">
                                      <p:cBhvr>
                                        <p:cTn id="30" dur="500"/>
                                        <p:tgtEl>
                                          <p:spTgt spid="3">
                                            <p:txEl>
                                              <p:pRg st="9" end="9"/>
                                            </p:txEl>
                                          </p:spTgt>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Effect transition="in" filter="wipe(down)">
                                      <p:cBhvr>
                                        <p:cTn id="33" dur="500"/>
                                        <p:tgtEl>
                                          <p:spTgt spid="3">
                                            <p:txEl>
                                              <p:pRg st="10" end="10"/>
                                            </p:txEl>
                                          </p:spTgt>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3">
                                            <p:txEl>
                                              <p:pRg st="11" end="11"/>
                                            </p:txEl>
                                          </p:spTgt>
                                        </p:tgtEl>
                                        <p:attrNameLst>
                                          <p:attrName>style.visibility</p:attrName>
                                        </p:attrNameLst>
                                      </p:cBhvr>
                                      <p:to>
                                        <p:strVal val="visible"/>
                                      </p:to>
                                    </p:set>
                                    <p:animEffect transition="in" filter="wipe(down)">
                                      <p:cBhvr>
                                        <p:cTn id="36"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819400" y="2792221"/>
            <a:ext cx="3406594" cy="2238267"/>
          </a:xfrm>
          <a:prstGeom prst="rect">
            <a:avLst/>
          </a:prstGeom>
        </p:spPr>
      </p:pic>
      <p:sp>
        <p:nvSpPr>
          <p:cNvPr id="2" name="Title 1"/>
          <p:cNvSpPr>
            <a:spLocks noGrp="1"/>
          </p:cNvSpPr>
          <p:nvPr>
            <p:ph type="title"/>
          </p:nvPr>
        </p:nvSpPr>
        <p:spPr/>
        <p:txBody>
          <a:bodyPr/>
          <a:lstStyle/>
          <a:p>
            <a:r>
              <a:rPr lang="en-US" dirty="0" smtClean="0"/>
              <a:t>Trust/Confidentiality</a:t>
            </a:r>
            <a:endParaRPr lang="en-US" dirty="0"/>
          </a:p>
        </p:txBody>
      </p:sp>
      <p:pic>
        <p:nvPicPr>
          <p:cNvPr id="4" name="Content Placeholder 3" descr="trust confidentiality.jpg"/>
          <p:cNvPicPr>
            <a:picLocks noGrp="1" noChangeAspect="1"/>
          </p:cNvPicPr>
          <p:nvPr>
            <p:ph sz="quarter" idx="1"/>
          </p:nvPr>
        </p:nvPicPr>
        <p:blipFill>
          <a:blip r:embed="rId4" cstate="print"/>
          <a:stretch>
            <a:fillRect/>
          </a:stretch>
        </p:blipFill>
        <p:spPr>
          <a:xfrm>
            <a:off x="5715000" y="4495800"/>
            <a:ext cx="2057400" cy="1354455"/>
          </a:xfrm>
        </p:spPr>
      </p:pic>
      <p:pic>
        <p:nvPicPr>
          <p:cNvPr id="5" name="Picture 4" descr="Trust confidentiality 1.jpg"/>
          <p:cNvPicPr>
            <a:picLocks noChangeAspect="1"/>
          </p:cNvPicPr>
          <p:nvPr/>
        </p:nvPicPr>
        <p:blipFill>
          <a:blip r:embed="rId5" cstate="print"/>
          <a:stretch>
            <a:fillRect/>
          </a:stretch>
        </p:blipFill>
        <p:spPr>
          <a:xfrm>
            <a:off x="5715000" y="2133600"/>
            <a:ext cx="2118360" cy="1379220"/>
          </a:xfrm>
          <a:prstGeom prst="rect">
            <a:avLst/>
          </a:prstGeom>
        </p:spPr>
      </p:pic>
      <p:pic>
        <p:nvPicPr>
          <p:cNvPr id="6" name="Picture 5" descr="trust confidentiality 4.jpg"/>
          <p:cNvPicPr>
            <a:picLocks noChangeAspect="1"/>
          </p:cNvPicPr>
          <p:nvPr/>
        </p:nvPicPr>
        <p:blipFill>
          <a:blip r:embed="rId6" cstate="print"/>
          <a:stretch>
            <a:fillRect/>
          </a:stretch>
        </p:blipFill>
        <p:spPr>
          <a:xfrm>
            <a:off x="1371600" y="2133600"/>
            <a:ext cx="2020019" cy="1338263"/>
          </a:xfrm>
          <a:prstGeom prst="rect">
            <a:avLst/>
          </a:prstGeom>
        </p:spPr>
      </p:pic>
      <p:pic>
        <p:nvPicPr>
          <p:cNvPr id="7" name="Picture 6" descr="trust confidentiality 3.bmp"/>
          <p:cNvPicPr>
            <a:picLocks noChangeAspect="1"/>
          </p:cNvPicPr>
          <p:nvPr/>
        </p:nvPicPr>
        <p:blipFill>
          <a:blip r:embed="rId7" cstate="print"/>
          <a:stretch>
            <a:fillRect/>
          </a:stretch>
        </p:blipFill>
        <p:spPr>
          <a:xfrm>
            <a:off x="1371600" y="4419600"/>
            <a:ext cx="1943100" cy="1295400"/>
          </a:xfrm>
          <a:prstGeom prst="rect">
            <a:avLst/>
          </a:prstGeom>
        </p:spPr>
      </p:pic>
    </p:spTree>
    <p:extLst>
      <p:ext uri="{BB962C8B-B14F-4D97-AF65-F5344CB8AC3E}">
        <p14:creationId xmlns:p14="http://schemas.microsoft.com/office/powerpoint/2010/main" xmlns="" val="7807602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945</TotalTime>
  <Words>839</Words>
  <Application>Microsoft Office PowerPoint</Application>
  <PresentationFormat>On-screen Show (4:3)</PresentationFormat>
  <Paragraphs>154</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Civic</vt:lpstr>
      <vt:lpstr>Designing Your Best Mentoring Experience Ever!</vt:lpstr>
      <vt:lpstr>What is Mentoring?</vt:lpstr>
      <vt:lpstr>What is Mentoring?</vt:lpstr>
      <vt:lpstr>Career Stages</vt:lpstr>
      <vt:lpstr>Best Practices - Roles</vt:lpstr>
      <vt:lpstr>Best Practices -Mentoring “Musts”</vt:lpstr>
      <vt:lpstr>Best Practices- Architects</vt:lpstr>
      <vt:lpstr>Communication</vt:lpstr>
      <vt:lpstr>Trust/Confidentiality</vt:lpstr>
      <vt:lpstr>Committment</vt:lpstr>
      <vt:lpstr>Reflection</vt:lpstr>
      <vt:lpstr>Where to Start?</vt:lpstr>
      <vt:lpstr>Best Practices</vt:lpstr>
      <vt:lpstr>Best Practices- Matching</vt:lpstr>
      <vt:lpstr>Best Practices - Formats</vt:lpstr>
      <vt:lpstr>Discussion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VCU</dc:creator>
  <cp:lastModifiedBy>rgeorge</cp:lastModifiedBy>
  <cp:revision>87</cp:revision>
  <dcterms:created xsi:type="dcterms:W3CDTF">2011-10-01T11:41:56Z</dcterms:created>
  <dcterms:modified xsi:type="dcterms:W3CDTF">2011-10-27T00:26:59Z</dcterms:modified>
</cp:coreProperties>
</file>